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33" r:id="rId12"/>
    <p:sldId id="337" r:id="rId13"/>
    <p:sldId id="332" r:id="rId14"/>
    <p:sldId id="335" r:id="rId15"/>
    <p:sldId id="334" r:id="rId16"/>
    <p:sldId id="336" r:id="rId17"/>
    <p:sldId id="325" r:id="rId18"/>
    <p:sldId id="326" r:id="rId19"/>
    <p:sldId id="330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28" r:id="rId30"/>
    <p:sldId id="329" r:id="rId31"/>
    <p:sldId id="331" r:id="rId32"/>
    <p:sldId id="266" r:id="rId33"/>
    <p:sldId id="268" r:id="rId34"/>
    <p:sldId id="269" r:id="rId35"/>
    <p:sldId id="324" r:id="rId36"/>
    <p:sldId id="270" r:id="rId37"/>
    <p:sldId id="320" r:id="rId38"/>
    <p:sldId id="321" r:id="rId39"/>
    <p:sldId id="322" r:id="rId40"/>
    <p:sldId id="323" r:id="rId41"/>
    <p:sldId id="271" r:id="rId42"/>
    <p:sldId id="272" r:id="rId43"/>
    <p:sldId id="273" r:id="rId44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8783-8CCF-495D-99FC-52B0FC0D24A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91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7CFC-8C5A-495C-BBAF-29CC8F1216C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0CC64-D35E-40B6-AED2-464085A2648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9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92EA-9A1B-4F8E-A831-B68E3432F12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94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4C852-9322-4345-95CF-019620336B5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5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9DCAF-F259-4E73-BDC3-AA77D65FEB9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4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F70CA-364D-4C9E-B30A-01533F89220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8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F6A1-693C-4AA9-8BA7-C860082E7A8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3E2AE-66A7-460F-BEC5-CCC48315886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5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97089-DD04-44C3-B95B-FECCEBC5ADF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45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5E8A2-AB18-4A46-9DC1-B10E97C7F4A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1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2EEE65-22F0-4F83-9A42-4CC53800981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7618" r="37222" b="38135"/>
          <a:stretch>
            <a:fillRect/>
          </a:stretch>
        </p:blipFill>
        <p:spPr bwMode="auto">
          <a:xfrm>
            <a:off x="533400" y="1600200"/>
            <a:ext cx="8229600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524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191000" cy="6286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468" y="3371850"/>
            <a:ext cx="422059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1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261937"/>
            <a:ext cx="58483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"/>
            <a:ext cx="8900161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" y="152400"/>
            <a:ext cx="9074937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" y="304800"/>
            <a:ext cx="83470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" y="304800"/>
            <a:ext cx="8347099" cy="62484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743200" y="1447800"/>
            <a:ext cx="10668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7539378" y="1047750"/>
            <a:ext cx="1066800" cy="1638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943600" y="4914900"/>
            <a:ext cx="2662578" cy="194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657600" y="2457450"/>
            <a:ext cx="2662578" cy="194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34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t="46330" r="27280" b="20992"/>
          <a:stretch>
            <a:fillRect/>
          </a:stretch>
        </p:blipFill>
        <p:spPr bwMode="auto">
          <a:xfrm>
            <a:off x="152400" y="1524000"/>
            <a:ext cx="86106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 descr="Cava exposição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352800"/>
            <a:ext cx="25161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32125" y="347663"/>
            <a:ext cx="231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600"/>
              <a:t>Ventilação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39702" r="15799" b="23611"/>
          <a:stretch>
            <a:fillRect/>
          </a:stretch>
        </p:blipFill>
        <p:spPr bwMode="auto">
          <a:xfrm>
            <a:off x="0" y="2057400"/>
            <a:ext cx="9144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7772400" y="4419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5334000" y="44958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3810000" y="5218113"/>
            <a:ext cx="1708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Deve injetar ar</a:t>
            </a:r>
          </a:p>
          <a:p>
            <a:r>
              <a:rPr lang="pt-BR"/>
              <a:t>no tanque, não</a:t>
            </a:r>
          </a:p>
          <a:p>
            <a:r>
              <a:rPr lang="pt-BR"/>
              <a:t>exaurir.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6407150" y="5715000"/>
            <a:ext cx="2736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Distância entre o</a:t>
            </a:r>
          </a:p>
          <a:p>
            <a:r>
              <a:rPr lang="pt-BR"/>
              <a:t>motor (fonte de fagulhas)</a:t>
            </a:r>
          </a:p>
          <a:p>
            <a:r>
              <a:rPr lang="pt-BR"/>
              <a:t>e o tanque.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514600" y="533400"/>
            <a:ext cx="485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/>
              <a:t>Gases e vapores inflamáveis 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1524000"/>
            <a:ext cx="8477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/>
              <a:t>A ventilação deficiente pode resultar no acúmulo de gases e vapores </a:t>
            </a:r>
          </a:p>
          <a:p>
            <a:r>
              <a:rPr lang="pt-BR" b="1"/>
              <a:t>inflamáveis no espaço confinado.</a:t>
            </a:r>
          </a:p>
          <a:p>
            <a:endParaRPr lang="pt-BR" b="1"/>
          </a:p>
          <a:p>
            <a:r>
              <a:rPr lang="pt-BR" b="1"/>
              <a:t>Nos locais que possam conter gás ou vapor inflamável é conveniente usar a</a:t>
            </a:r>
          </a:p>
          <a:p>
            <a:r>
              <a:rPr lang="pt-BR" b="1"/>
              <a:t>ventilação positiva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 ou seja, o ventilador insuflando o ar. </a:t>
            </a:r>
          </a:p>
          <a:p>
            <a:endParaRPr 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Essa prática elimina a circulação da mistura inflamável através das partes</a:t>
            </a:r>
          </a:p>
          <a:p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 elétricas do ventilador.</a:t>
            </a:r>
          </a:p>
        </p:txBody>
      </p:sp>
      <p:pic>
        <p:nvPicPr>
          <p:cNvPr id="79878" name="Picture 6" descr="Tq86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21024" b="28375"/>
          <a:stretch>
            <a:fillRect/>
          </a:stretch>
        </p:blipFill>
        <p:spPr bwMode="auto">
          <a:xfrm>
            <a:off x="4953000" y="4198938"/>
            <a:ext cx="33337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7" t="39702" r="15799" b="23611"/>
          <a:stretch>
            <a:fillRect/>
          </a:stretch>
        </p:blipFill>
        <p:spPr bwMode="auto">
          <a:xfrm>
            <a:off x="609600" y="4041775"/>
            <a:ext cx="32321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13551" r="8183" b="16151"/>
          <a:stretch>
            <a:fillRect/>
          </a:stretch>
        </p:blipFill>
        <p:spPr bwMode="auto">
          <a:xfrm>
            <a:off x="152400" y="457200"/>
            <a:ext cx="8824913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t="32619" r="26886" b="20000"/>
          <a:stretch>
            <a:fillRect/>
          </a:stretch>
        </p:blipFill>
        <p:spPr bwMode="auto">
          <a:xfrm>
            <a:off x="228600" y="533400"/>
            <a:ext cx="8610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685800" y="5486400"/>
            <a:ext cx="7620000" cy="381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19186" r="20984" b="18849"/>
          <a:stretch>
            <a:fillRect/>
          </a:stretch>
        </p:blipFill>
        <p:spPr bwMode="auto">
          <a:xfrm>
            <a:off x="685800" y="990600"/>
            <a:ext cx="7972425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1" t="17223" r="21771" b="8531"/>
          <a:stretch>
            <a:fillRect/>
          </a:stretch>
        </p:blipFill>
        <p:spPr bwMode="auto">
          <a:xfrm>
            <a:off x="381000" y="533400"/>
            <a:ext cx="79248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6934200" cy="526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4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1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5" r="72882" b="6528"/>
          <a:stretch>
            <a:fillRect/>
          </a:stretch>
        </p:blipFill>
        <p:spPr bwMode="auto">
          <a:xfrm>
            <a:off x="2787650" y="212725"/>
            <a:ext cx="371951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5416" r="53889" b="16687"/>
          <a:stretch>
            <a:fillRect/>
          </a:stretch>
        </p:blipFill>
        <p:spPr bwMode="auto">
          <a:xfrm>
            <a:off x="1600200" y="152400"/>
            <a:ext cx="6019800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58988" y="6078538"/>
            <a:ext cx="483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Explosímetros marcam a % em relação a LEL</a:t>
            </a:r>
          </a:p>
        </p:txBody>
      </p:sp>
    </p:spTree>
    <p:extLst>
      <p:ext uri="{BB962C8B-B14F-4D97-AF65-F5344CB8AC3E}">
        <p14:creationId xmlns:p14="http://schemas.microsoft.com/office/powerpoint/2010/main" val="29383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171450" y="1905000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0%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100%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04800" y="838200"/>
            <a:ext cx="5105400" cy="9144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410200" y="838200"/>
            <a:ext cx="2971800" cy="9144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7997825" y="3048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UEL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5029200" y="3048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LEL</a:t>
            </a:r>
          </a:p>
        </p:txBody>
      </p:sp>
      <p:pic>
        <p:nvPicPr>
          <p:cNvPr id="5018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5416" r="53889" b="16687"/>
          <a:stretch>
            <a:fillRect/>
          </a:stretch>
        </p:blipFill>
        <p:spPr bwMode="auto">
          <a:xfrm>
            <a:off x="1981200" y="2514600"/>
            <a:ext cx="4648200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https://mail.google.com/mail/?ui=2&amp;ik=bdb6fb7305&amp;view=att&amp;th=12fd4fa45b874a03&amp;attid=0.1&amp;disp=inline&amp;realattid=f_gnbpomio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120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33333"/>
          <a:stretch>
            <a:fillRect/>
          </a:stretch>
        </p:blipFill>
        <p:spPr bwMode="auto">
          <a:xfrm>
            <a:off x="14288" y="434975"/>
            <a:ext cx="91170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1504950" y="2825750"/>
            <a:ext cx="9144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1904" r="14999" b="42441"/>
          <a:stretch>
            <a:fillRect/>
          </a:stretch>
        </p:blipFill>
        <p:spPr bwMode="auto">
          <a:xfrm>
            <a:off x="0" y="3048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30208" r="62488" b="21660"/>
          <a:stretch>
            <a:fillRect/>
          </a:stretch>
        </p:blipFill>
        <p:spPr bwMode="auto">
          <a:xfrm>
            <a:off x="1981200" y="3200400"/>
            <a:ext cx="22145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0" name="Picture 6" descr="am_2000_airline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540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534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No passado os mineiros costumavam levar pássaros para as minas. Era uma precaução fundamental para evitar a exposição em ambientes com deficiência de oxigênio e gases tóxicos. Caso o pássaro apresentasse algum sintoma ou morresse, era o sinal para que todos saíssem do local imediatamente.</a:t>
            </a:r>
          </a:p>
          <a:p>
            <a:endParaRPr lang="pt-BR"/>
          </a:p>
          <a:p>
            <a:endParaRPr lang="pt-BR"/>
          </a:p>
          <a:p>
            <a:r>
              <a:rPr lang="pt-BR"/>
              <a:t>Os trabalhadores continuam a entrar em espaços confinados, muitas vezes sem as precauções elementares. Isso acontece em </a:t>
            </a:r>
            <a:r>
              <a:rPr lang="pt-BR" b="1"/>
              <a:t>cisternas, dutos, silos, reatores, vasos, tanques, galerias, caixas de inspeção...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2" t="19786" r="3137" b="28104"/>
          <a:stretch>
            <a:fillRect/>
          </a:stretch>
        </p:blipFill>
        <p:spPr bwMode="auto">
          <a:xfrm>
            <a:off x="762000" y="1066800"/>
            <a:ext cx="26193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29167" r="42969" b="29167"/>
          <a:stretch>
            <a:fillRect/>
          </a:stretch>
        </p:blipFill>
        <p:spPr bwMode="auto">
          <a:xfrm>
            <a:off x="4343400" y="1371600"/>
            <a:ext cx="426720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3651" r="20000" b="20198"/>
          <a:stretch>
            <a:fillRect/>
          </a:stretch>
        </p:blipFill>
        <p:spPr bwMode="auto">
          <a:xfrm>
            <a:off x="381000" y="914400"/>
            <a:ext cx="81438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t="19524" r="7906" b="32167"/>
          <a:stretch>
            <a:fillRect/>
          </a:stretch>
        </p:blipFill>
        <p:spPr bwMode="auto">
          <a:xfrm>
            <a:off x="228600" y="1295400"/>
            <a:ext cx="89154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19400" y="304800"/>
            <a:ext cx="399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b="1"/>
              <a:t>Exigências legais (NR-33):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17996" r="15289" b="12044"/>
          <a:stretch>
            <a:fillRect/>
          </a:stretch>
        </p:blipFill>
        <p:spPr bwMode="auto">
          <a:xfrm>
            <a:off x="0" y="533400"/>
            <a:ext cx="904557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2819400"/>
            <a:ext cx="6051550" cy="739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400" b="1"/>
              <a:t>Profissional habilitado para identificar os espaços confinados </a:t>
            </a:r>
          </a:p>
          <a:p>
            <a:r>
              <a:rPr lang="pt-BR" sz="1400" b="1"/>
              <a:t>existentes na empresa  e elaborar as medidas técnicas de prevenção,</a:t>
            </a:r>
          </a:p>
          <a:p>
            <a:r>
              <a:rPr lang="pt-BR" sz="1400" b="1"/>
              <a:t> administrativas, pessoais e de emergência e resgate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514600" y="1524000"/>
            <a:ext cx="6096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17996" r="15289" b="12044"/>
          <a:stretch>
            <a:fillRect/>
          </a:stretch>
        </p:blipFill>
        <p:spPr bwMode="auto">
          <a:xfrm>
            <a:off x="0" y="533400"/>
            <a:ext cx="9045575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09600" y="3733800"/>
            <a:ext cx="822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09600" y="39624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09600" y="5334000"/>
            <a:ext cx="822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85800" y="55626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943600" y="5883275"/>
            <a:ext cx="1905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992438" y="6448425"/>
            <a:ext cx="597535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400"/>
              <a:t>A Permissão de Entrada e Trabalho é válida somente para cada entrada. 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6477000" y="58674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11746" r="29398" b="1666"/>
          <a:stretch>
            <a:fillRect/>
          </a:stretch>
        </p:blipFill>
        <p:spPr bwMode="auto">
          <a:xfrm>
            <a:off x="457200" y="0"/>
            <a:ext cx="5332413" cy="692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629400" y="61722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NR-33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28790" r="15915" b="46587"/>
          <a:stretch>
            <a:fillRect/>
          </a:stretch>
        </p:blipFill>
        <p:spPr bwMode="auto">
          <a:xfrm>
            <a:off x="146050" y="2057400"/>
            <a:ext cx="899795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28790" r="15915" b="46587"/>
          <a:stretch>
            <a:fillRect/>
          </a:stretch>
        </p:blipFill>
        <p:spPr bwMode="auto">
          <a:xfrm>
            <a:off x="146050" y="2057400"/>
            <a:ext cx="899795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743200" y="3352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7" t="30179" r="24005" b="28632"/>
          <a:stretch>
            <a:fillRect/>
          </a:stretch>
        </p:blipFill>
        <p:spPr bwMode="auto">
          <a:xfrm>
            <a:off x="2609850" y="3562350"/>
            <a:ext cx="65341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t="28790" r="15915" b="46587"/>
          <a:stretch>
            <a:fillRect/>
          </a:stretch>
        </p:blipFill>
        <p:spPr bwMode="auto">
          <a:xfrm>
            <a:off x="146050" y="2057400"/>
            <a:ext cx="899795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28800" y="3352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2743200" y="3352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23631" r="24271" b="18135"/>
          <a:stretch>
            <a:fillRect/>
          </a:stretch>
        </p:blipFill>
        <p:spPr bwMode="auto">
          <a:xfrm>
            <a:off x="2706688" y="2198688"/>
            <a:ext cx="6437312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9048" r="15637" b="4504"/>
          <a:stretch>
            <a:fillRect/>
          </a:stretch>
        </p:blipFill>
        <p:spPr bwMode="auto">
          <a:xfrm>
            <a:off x="152400" y="407988"/>
            <a:ext cx="8913813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04800" y="1371600"/>
            <a:ext cx="609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918325" y="17891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3300"/>
                </a:solidFill>
              </a:rPr>
              <a:t>Vigia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505200" y="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/>
              <a:t>Treinamento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80168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No Brasil, apesar de não existir dados confiáveis, é reconhecido o número expressivo de acidentes nos trabalhos em espaços confinados pelo desconhecimento dos riscos e das barreiras de segurança necessárias.</a:t>
            </a:r>
          </a:p>
          <a:p>
            <a:endParaRPr lang="pt-BR"/>
          </a:p>
          <a:p>
            <a:endParaRPr lang="pt-BR"/>
          </a:p>
          <a:p>
            <a:endParaRPr lang="pt-BR"/>
          </a:p>
          <a:p>
            <a:endParaRPr lang="pt-BR" b="1"/>
          </a:p>
          <a:p>
            <a:r>
              <a:rPr lang="pt-BR" b="1"/>
              <a:t>Estima-se que 90 % resultem em fatalidade, não raramente envolvendo mais de um trabalhador.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V="1">
            <a:off x="3124200" y="4191000"/>
            <a:ext cx="2286000" cy="1905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8862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413125" y="46116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9048" r="15637" b="4504"/>
          <a:stretch>
            <a:fillRect/>
          </a:stretch>
        </p:blipFill>
        <p:spPr bwMode="auto">
          <a:xfrm>
            <a:off x="152400" y="407988"/>
            <a:ext cx="8913813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04800" y="1447800"/>
            <a:ext cx="60960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918325" y="4075113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3300"/>
                </a:solidFill>
              </a:rPr>
              <a:t>Supervisor</a:t>
            </a:r>
          </a:p>
          <a:p>
            <a:r>
              <a:rPr lang="pt-BR">
                <a:solidFill>
                  <a:srgbClr val="FF3300"/>
                </a:solidFill>
              </a:rPr>
              <a:t>de entrada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505200" y="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/>
              <a:t>Treinamento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40535" r="22847" b="42203"/>
          <a:stretch>
            <a:fillRect/>
          </a:stretch>
        </p:blipFill>
        <p:spPr bwMode="auto">
          <a:xfrm>
            <a:off x="304800" y="533400"/>
            <a:ext cx="79121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25139" r="16273" b="31548"/>
          <a:stretch>
            <a:fillRect/>
          </a:stretch>
        </p:blipFill>
        <p:spPr bwMode="auto">
          <a:xfrm>
            <a:off x="304800" y="1752600"/>
            <a:ext cx="88011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838200" y="1143000"/>
            <a:ext cx="7543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62000" y="2057400"/>
            <a:ext cx="5029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730250" y="2706688"/>
            <a:ext cx="5767388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784225" y="3200400"/>
            <a:ext cx="8131175" cy="28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838200" y="3429000"/>
            <a:ext cx="480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838200" y="3733800"/>
            <a:ext cx="1905000" cy="19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35240" r="16795" b="22444"/>
          <a:stretch>
            <a:fillRect/>
          </a:stretch>
        </p:blipFill>
        <p:spPr bwMode="auto">
          <a:xfrm>
            <a:off x="7010400" y="5022850"/>
            <a:ext cx="21336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23810" r="15555" b="22858"/>
          <a:stretch>
            <a:fillRect/>
          </a:stretch>
        </p:blipFill>
        <p:spPr bwMode="auto">
          <a:xfrm>
            <a:off x="0" y="1066800"/>
            <a:ext cx="899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INTO+DI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227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6482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72548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Os espaços confinados são definidos pelas condições seguintes:</a:t>
            </a:r>
            <a:endParaRPr lang="pt-BR" b="1"/>
          </a:p>
          <a:p>
            <a:endParaRPr lang="pt-BR" b="1"/>
          </a:p>
          <a:p>
            <a:r>
              <a:rPr lang="pt-BR" b="1"/>
              <a:t> não foram concebidos para ocupação contínua;</a:t>
            </a:r>
          </a:p>
          <a:p>
            <a:endParaRPr lang="pt-BR" b="1"/>
          </a:p>
          <a:p>
            <a:r>
              <a:rPr lang="pt-BR" b="1"/>
              <a:t> passagens limitadas para entrar e sair;</a:t>
            </a:r>
          </a:p>
          <a:p>
            <a:endParaRPr lang="pt-BR" b="1"/>
          </a:p>
          <a:p>
            <a:r>
              <a:rPr lang="pt-BR" b="1"/>
              <a:t> dificuldade para resgate;</a:t>
            </a:r>
          </a:p>
          <a:p>
            <a:endParaRPr lang="pt-BR" b="1"/>
          </a:p>
          <a:p>
            <a:r>
              <a:rPr lang="pt-BR" b="1"/>
              <a:t> ventilação insuficiente para remover contaminantes,</a:t>
            </a:r>
          </a:p>
          <a:p>
            <a:endParaRPr lang="pt-BR" b="1"/>
          </a:p>
          <a:p>
            <a:r>
              <a:rPr lang="pt-BR" b="1"/>
              <a:t> deficiência/enriquecimento de oxigênio que exista ou possa se desenvolver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28800" y="381000"/>
            <a:ext cx="551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/>
              <a:t>Definição de “Espaço Confinado”: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00200" y="1019175"/>
            <a:ext cx="61595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800" b="1"/>
              <a:t>Exemplos de Espaços confinados: </a:t>
            </a:r>
          </a:p>
          <a:p>
            <a:endParaRPr lang="pt-BR" sz="2800" b="1"/>
          </a:p>
          <a:p>
            <a:r>
              <a:rPr lang="pt-BR" b="1"/>
              <a:t>tanques fixos e móveis</a:t>
            </a:r>
          </a:p>
          <a:p>
            <a:endParaRPr lang="pt-BR" b="1"/>
          </a:p>
          <a:p>
            <a:r>
              <a:rPr lang="pt-BR" b="1"/>
              <a:t>poços</a:t>
            </a:r>
          </a:p>
          <a:p>
            <a:endParaRPr lang="pt-BR" b="1"/>
          </a:p>
          <a:p>
            <a:r>
              <a:rPr lang="pt-BR" b="1"/>
              <a:t>galerias</a:t>
            </a:r>
          </a:p>
          <a:p>
            <a:endParaRPr lang="pt-BR" b="1"/>
          </a:p>
          <a:p>
            <a:r>
              <a:rPr lang="pt-BR" b="1"/>
              <a:t>caixas de válvulas ou de passagem</a:t>
            </a:r>
          </a:p>
          <a:p>
            <a:endParaRPr lang="pt-BR" b="1"/>
          </a:p>
          <a:p>
            <a:r>
              <a:rPr lang="pt-BR" b="1"/>
              <a:t>caixa separadora</a:t>
            </a:r>
          </a:p>
          <a:p>
            <a:endParaRPr lang="pt-BR" b="1"/>
          </a:p>
          <a:p>
            <a:r>
              <a:rPr lang="pt-BR" b="1"/>
              <a:t>tubulões</a:t>
            </a:r>
          </a:p>
          <a:p>
            <a:endParaRPr lang="pt-BR" b="1"/>
          </a:p>
          <a:p>
            <a:r>
              <a:rPr lang="pt-BR" b="1"/>
              <a:t>rede de esgoto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5718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3910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14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5753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3440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361</Words>
  <Application>Microsoft Office PowerPoint</Application>
  <PresentationFormat>Apresentação na tela (4:3)</PresentationFormat>
  <Paragraphs>69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</dc:creator>
  <cp:lastModifiedBy>Carlos André</cp:lastModifiedBy>
  <cp:revision>12</cp:revision>
  <cp:lastPrinted>1601-01-01T00:00:00Z</cp:lastPrinted>
  <dcterms:created xsi:type="dcterms:W3CDTF">2010-04-30T13:47:03Z</dcterms:created>
  <dcterms:modified xsi:type="dcterms:W3CDTF">2014-01-09T18:06:20Z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