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299"/>
  </p:notesMasterIdLst>
  <p:sldIdLst>
    <p:sldId id="340" r:id="rId3"/>
    <p:sldId id="258" r:id="rId4"/>
    <p:sldId id="394" r:id="rId5"/>
    <p:sldId id="395" r:id="rId6"/>
    <p:sldId id="390" r:id="rId7"/>
    <p:sldId id="391" r:id="rId8"/>
    <p:sldId id="393" r:id="rId9"/>
    <p:sldId id="392" r:id="rId10"/>
    <p:sldId id="396" r:id="rId11"/>
    <p:sldId id="397" r:id="rId12"/>
    <p:sldId id="398" r:id="rId13"/>
    <p:sldId id="400" r:id="rId14"/>
    <p:sldId id="401" r:id="rId15"/>
    <p:sldId id="402" r:id="rId16"/>
    <p:sldId id="381" r:id="rId17"/>
    <p:sldId id="399" r:id="rId18"/>
    <p:sldId id="562" r:id="rId19"/>
    <p:sldId id="610" r:id="rId20"/>
    <p:sldId id="403" r:id="rId21"/>
    <p:sldId id="380" r:id="rId22"/>
    <p:sldId id="404" r:id="rId23"/>
    <p:sldId id="260" r:id="rId24"/>
    <p:sldId id="405" r:id="rId25"/>
    <p:sldId id="408" r:id="rId26"/>
    <p:sldId id="406" r:id="rId27"/>
    <p:sldId id="407" r:id="rId28"/>
    <p:sldId id="409" r:id="rId29"/>
    <p:sldId id="470" r:id="rId30"/>
    <p:sldId id="410" r:id="rId31"/>
    <p:sldId id="411" r:id="rId32"/>
    <p:sldId id="412" r:id="rId33"/>
    <p:sldId id="413" r:id="rId34"/>
    <p:sldId id="414" r:id="rId35"/>
    <p:sldId id="416" r:id="rId36"/>
    <p:sldId id="415" r:id="rId37"/>
    <p:sldId id="417" r:id="rId38"/>
    <p:sldId id="419" r:id="rId39"/>
    <p:sldId id="420" r:id="rId40"/>
    <p:sldId id="421" r:id="rId41"/>
    <p:sldId id="422" r:id="rId42"/>
    <p:sldId id="423" r:id="rId43"/>
    <p:sldId id="424" r:id="rId44"/>
    <p:sldId id="425" r:id="rId45"/>
    <p:sldId id="426" r:id="rId46"/>
    <p:sldId id="427" r:id="rId47"/>
    <p:sldId id="428" r:id="rId48"/>
    <p:sldId id="429" r:id="rId49"/>
    <p:sldId id="434" r:id="rId50"/>
    <p:sldId id="430" r:id="rId51"/>
    <p:sldId id="431" r:id="rId52"/>
    <p:sldId id="432" r:id="rId53"/>
    <p:sldId id="433" r:id="rId54"/>
    <p:sldId id="435" r:id="rId55"/>
    <p:sldId id="436" r:id="rId56"/>
    <p:sldId id="437" r:id="rId57"/>
    <p:sldId id="438" r:id="rId58"/>
    <p:sldId id="439" r:id="rId59"/>
    <p:sldId id="440" r:id="rId60"/>
    <p:sldId id="441" r:id="rId61"/>
    <p:sldId id="442" r:id="rId62"/>
    <p:sldId id="443" r:id="rId63"/>
    <p:sldId id="446" r:id="rId64"/>
    <p:sldId id="447" r:id="rId65"/>
    <p:sldId id="448" r:id="rId66"/>
    <p:sldId id="465" r:id="rId67"/>
    <p:sldId id="449" r:id="rId68"/>
    <p:sldId id="450" r:id="rId69"/>
    <p:sldId id="451" r:id="rId70"/>
    <p:sldId id="452" r:id="rId71"/>
    <p:sldId id="459" r:id="rId72"/>
    <p:sldId id="460" r:id="rId73"/>
    <p:sldId id="471" r:id="rId74"/>
    <p:sldId id="472" r:id="rId75"/>
    <p:sldId id="473" r:id="rId76"/>
    <p:sldId id="444" r:id="rId77"/>
    <p:sldId id="445" r:id="rId78"/>
    <p:sldId id="453" r:id="rId79"/>
    <p:sldId id="454" r:id="rId80"/>
    <p:sldId id="455" r:id="rId81"/>
    <p:sldId id="456" r:id="rId82"/>
    <p:sldId id="458" r:id="rId83"/>
    <p:sldId id="461" r:id="rId84"/>
    <p:sldId id="462" r:id="rId85"/>
    <p:sldId id="474" r:id="rId86"/>
    <p:sldId id="466" r:id="rId87"/>
    <p:sldId id="467" r:id="rId88"/>
    <p:sldId id="468" r:id="rId89"/>
    <p:sldId id="611" r:id="rId90"/>
    <p:sldId id="612" r:id="rId91"/>
    <p:sldId id="613" r:id="rId92"/>
    <p:sldId id="614" r:id="rId93"/>
    <p:sldId id="615" r:id="rId94"/>
    <p:sldId id="616" r:id="rId95"/>
    <p:sldId id="617" r:id="rId96"/>
    <p:sldId id="469" r:id="rId97"/>
    <p:sldId id="463" r:id="rId98"/>
    <p:sldId id="475" r:id="rId99"/>
    <p:sldId id="476" r:id="rId100"/>
    <p:sldId id="477" r:id="rId101"/>
    <p:sldId id="478" r:id="rId102"/>
    <p:sldId id="479" r:id="rId103"/>
    <p:sldId id="480" r:id="rId104"/>
    <p:sldId id="481" r:id="rId105"/>
    <p:sldId id="482" r:id="rId106"/>
    <p:sldId id="503" r:id="rId107"/>
    <p:sldId id="504" r:id="rId108"/>
    <p:sldId id="505" r:id="rId109"/>
    <p:sldId id="506" r:id="rId110"/>
    <p:sldId id="483" r:id="rId111"/>
    <p:sldId id="484" r:id="rId112"/>
    <p:sldId id="486" r:id="rId113"/>
    <p:sldId id="491" r:id="rId114"/>
    <p:sldId id="492" r:id="rId115"/>
    <p:sldId id="493" r:id="rId116"/>
    <p:sldId id="494" r:id="rId117"/>
    <p:sldId id="495" r:id="rId118"/>
    <p:sldId id="496" r:id="rId119"/>
    <p:sldId id="497" r:id="rId120"/>
    <p:sldId id="507" r:id="rId121"/>
    <p:sldId id="508" r:id="rId122"/>
    <p:sldId id="509" r:id="rId123"/>
    <p:sldId id="510" r:id="rId124"/>
    <p:sldId id="511" r:id="rId125"/>
    <p:sldId id="514" r:id="rId126"/>
    <p:sldId id="498" r:id="rId127"/>
    <p:sldId id="499" r:id="rId128"/>
    <p:sldId id="500" r:id="rId129"/>
    <p:sldId id="501" r:id="rId130"/>
    <p:sldId id="502" r:id="rId131"/>
    <p:sldId id="277" r:id="rId132"/>
    <p:sldId id="261" r:id="rId133"/>
    <p:sldId id="515" r:id="rId134"/>
    <p:sldId id="516" r:id="rId135"/>
    <p:sldId id="517" r:id="rId136"/>
    <p:sldId id="523" r:id="rId137"/>
    <p:sldId id="518" r:id="rId138"/>
    <p:sldId id="519" r:id="rId139"/>
    <p:sldId id="524" r:id="rId140"/>
    <p:sldId id="520" r:id="rId141"/>
    <p:sldId id="528" r:id="rId142"/>
    <p:sldId id="567" r:id="rId143"/>
    <p:sldId id="568" r:id="rId144"/>
    <p:sldId id="569" r:id="rId145"/>
    <p:sldId id="570" r:id="rId146"/>
    <p:sldId id="521" r:id="rId147"/>
    <p:sldId id="522" r:id="rId148"/>
    <p:sldId id="525" r:id="rId149"/>
    <p:sldId id="542" r:id="rId150"/>
    <p:sldId id="526" r:id="rId151"/>
    <p:sldId id="527" r:id="rId152"/>
    <p:sldId id="529" r:id="rId153"/>
    <p:sldId id="534" r:id="rId154"/>
    <p:sldId id="266" r:id="rId155"/>
    <p:sldId id="530" r:id="rId156"/>
    <p:sldId id="531" r:id="rId157"/>
    <p:sldId id="532" r:id="rId158"/>
    <p:sldId id="533" r:id="rId159"/>
    <p:sldId id="535" r:id="rId160"/>
    <p:sldId id="536" r:id="rId161"/>
    <p:sldId id="537" r:id="rId162"/>
    <p:sldId id="538" r:id="rId163"/>
    <p:sldId id="539" r:id="rId164"/>
    <p:sldId id="540" r:id="rId165"/>
    <p:sldId id="541" r:id="rId166"/>
    <p:sldId id="628" r:id="rId167"/>
    <p:sldId id="629" r:id="rId168"/>
    <p:sldId id="630" r:id="rId169"/>
    <p:sldId id="268" r:id="rId170"/>
    <p:sldId id="550" r:id="rId171"/>
    <p:sldId id="618" r:id="rId172"/>
    <p:sldId id="619" r:id="rId173"/>
    <p:sldId id="620" r:id="rId174"/>
    <p:sldId id="283" r:id="rId175"/>
    <p:sldId id="284" r:id="rId176"/>
    <p:sldId id="285" r:id="rId177"/>
    <p:sldId id="556" r:id="rId178"/>
    <p:sldId id="557" r:id="rId179"/>
    <p:sldId id="558" r:id="rId180"/>
    <p:sldId id="559" r:id="rId181"/>
    <p:sldId id="560" r:id="rId182"/>
    <p:sldId id="561" r:id="rId183"/>
    <p:sldId id="337" r:id="rId184"/>
    <p:sldId id="563" r:id="rId185"/>
    <p:sldId id="338" r:id="rId186"/>
    <p:sldId id="553" r:id="rId187"/>
    <p:sldId id="270" r:id="rId188"/>
    <p:sldId id="302" r:id="rId189"/>
    <p:sldId id="295" r:id="rId190"/>
    <p:sldId id="296" r:id="rId191"/>
    <p:sldId id="297" r:id="rId192"/>
    <p:sldId id="298" r:id="rId193"/>
    <p:sldId id="299" r:id="rId194"/>
    <p:sldId id="300" r:id="rId195"/>
    <p:sldId id="571" r:id="rId196"/>
    <p:sldId id="572" r:id="rId197"/>
    <p:sldId id="573" r:id="rId198"/>
    <p:sldId id="575" r:id="rId199"/>
    <p:sldId id="576" r:id="rId200"/>
    <p:sldId id="574" r:id="rId201"/>
    <p:sldId id="577" r:id="rId202"/>
    <p:sldId id="578" r:id="rId203"/>
    <p:sldId id="301" r:id="rId204"/>
    <p:sldId id="303" r:id="rId205"/>
    <p:sldId id="304" r:id="rId206"/>
    <p:sldId id="579" r:id="rId207"/>
    <p:sldId id="580" r:id="rId208"/>
    <p:sldId id="307" r:id="rId209"/>
    <p:sldId id="305" r:id="rId210"/>
    <p:sldId id="306" r:id="rId211"/>
    <p:sldId id="308" r:id="rId212"/>
    <p:sldId id="309" r:id="rId213"/>
    <p:sldId id="310" r:id="rId214"/>
    <p:sldId id="311" r:id="rId215"/>
    <p:sldId id="313" r:id="rId216"/>
    <p:sldId id="314" r:id="rId217"/>
    <p:sldId id="315" r:id="rId218"/>
    <p:sldId id="316" r:id="rId219"/>
    <p:sldId id="584" r:id="rId220"/>
    <p:sldId id="585" r:id="rId221"/>
    <p:sldId id="586" r:id="rId222"/>
    <p:sldId id="317" r:id="rId223"/>
    <p:sldId id="581" r:id="rId224"/>
    <p:sldId id="319" r:id="rId225"/>
    <p:sldId id="582" r:id="rId226"/>
    <p:sldId id="318" r:id="rId227"/>
    <p:sldId id="621" r:id="rId228"/>
    <p:sldId id="622" r:id="rId229"/>
    <p:sldId id="624" r:id="rId230"/>
    <p:sldId id="625" r:id="rId231"/>
    <p:sldId id="623" r:id="rId232"/>
    <p:sldId id="626" r:id="rId233"/>
    <p:sldId id="627" r:id="rId234"/>
    <p:sldId id="320" r:id="rId235"/>
    <p:sldId id="321" r:id="rId236"/>
    <p:sldId id="322" r:id="rId237"/>
    <p:sldId id="323" r:id="rId238"/>
    <p:sldId id="324" r:id="rId239"/>
    <p:sldId id="325" r:id="rId240"/>
    <p:sldId id="326" r:id="rId241"/>
    <p:sldId id="327" r:id="rId242"/>
    <p:sldId id="587" r:id="rId243"/>
    <p:sldId id="588" r:id="rId244"/>
    <p:sldId id="589" r:id="rId245"/>
    <p:sldId id="590" r:id="rId246"/>
    <p:sldId id="328" r:id="rId247"/>
    <p:sldId id="329" r:id="rId248"/>
    <p:sldId id="592" r:id="rId249"/>
    <p:sldId id="591" r:id="rId250"/>
    <p:sldId id="565" r:id="rId251"/>
    <p:sldId id="593" r:id="rId252"/>
    <p:sldId id="566" r:id="rId253"/>
    <p:sldId id="594" r:id="rId254"/>
    <p:sldId id="599" r:id="rId255"/>
    <p:sldId id="600" r:id="rId256"/>
    <p:sldId id="601" r:id="rId257"/>
    <p:sldId id="602" r:id="rId258"/>
    <p:sldId id="595" r:id="rId259"/>
    <p:sldId id="596" r:id="rId260"/>
    <p:sldId id="603" r:id="rId261"/>
    <p:sldId id="597" r:id="rId262"/>
    <p:sldId id="598" r:id="rId263"/>
    <p:sldId id="604" r:id="rId264"/>
    <p:sldId id="605" r:id="rId265"/>
    <p:sldId id="636" r:id="rId266"/>
    <p:sldId id="608" r:id="rId267"/>
    <p:sldId id="631" r:id="rId268"/>
    <p:sldId id="632" r:id="rId269"/>
    <p:sldId id="633" r:id="rId270"/>
    <p:sldId id="634" r:id="rId271"/>
    <p:sldId id="635" r:id="rId272"/>
    <p:sldId id="609" r:id="rId273"/>
    <p:sldId id="637" r:id="rId274"/>
    <p:sldId id="638" r:id="rId275"/>
    <p:sldId id="639" r:id="rId276"/>
    <p:sldId id="640" r:id="rId277"/>
    <p:sldId id="641" r:id="rId278"/>
    <p:sldId id="642" r:id="rId279"/>
    <p:sldId id="643" r:id="rId280"/>
    <p:sldId id="644" r:id="rId281"/>
    <p:sldId id="645" r:id="rId282"/>
    <p:sldId id="646" r:id="rId283"/>
    <p:sldId id="647" r:id="rId284"/>
    <p:sldId id="648" r:id="rId285"/>
    <p:sldId id="666" r:id="rId286"/>
    <p:sldId id="649" r:id="rId287"/>
    <p:sldId id="650" r:id="rId288"/>
    <p:sldId id="651" r:id="rId289"/>
    <p:sldId id="652" r:id="rId290"/>
    <p:sldId id="653" r:id="rId291"/>
    <p:sldId id="654" r:id="rId292"/>
    <p:sldId id="655" r:id="rId293"/>
    <p:sldId id="656" r:id="rId294"/>
    <p:sldId id="657" r:id="rId295"/>
    <p:sldId id="658" r:id="rId296"/>
    <p:sldId id="659" r:id="rId297"/>
    <p:sldId id="660" r:id="rId2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0066"/>
    <a:srgbClr val="FFFFCC"/>
    <a:srgbClr val="CCCCFF"/>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94881" autoAdjust="0"/>
  </p:normalViewPr>
  <p:slideViewPr>
    <p:cSldViewPr>
      <p:cViewPr>
        <p:scale>
          <a:sx n="66" d="100"/>
          <a:sy n="66" d="100"/>
        </p:scale>
        <p:origin x="-1596" y="-72"/>
      </p:cViewPr>
      <p:guideLst>
        <p:guide orient="horz" pos="2160"/>
        <p:guide pos="2880"/>
      </p:guideLst>
    </p:cSldViewPr>
  </p:slideViewPr>
  <p:outlineViewPr>
    <p:cViewPr>
      <p:scale>
        <a:sx n="33" d="100"/>
        <a:sy n="33" d="100"/>
      </p:scale>
      <p:origin x="0" y="32988"/>
    </p:cViewPr>
  </p:outlineViewPr>
  <p:notesTextViewPr>
    <p:cViewPr>
      <p:scale>
        <a:sx n="100" d="100"/>
        <a:sy n="100" d="100"/>
      </p:scale>
      <p:origin x="0" y="0"/>
    </p:cViewPr>
  </p:notesTextViewPr>
  <p:sorterViewPr>
    <p:cViewPr>
      <p:scale>
        <a:sx n="66" d="100"/>
        <a:sy n="66" d="100"/>
      </p:scale>
      <p:origin x="0" y="653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notesMaster" Target="notesMasters/notesMaster1.xml"/><Relationship Id="rId303"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slide" Target="slides/slide269.xml"/><Relationship Id="rId276" Type="http://schemas.openxmlformats.org/officeDocument/2006/relationships/slide" Target="slides/slide274.xml"/><Relationship Id="rId292" Type="http://schemas.openxmlformats.org/officeDocument/2006/relationships/slide" Target="slides/slide290.xml"/><Relationship Id="rId297" Type="http://schemas.openxmlformats.org/officeDocument/2006/relationships/slide" Target="slides/slide295.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287" Type="http://schemas.openxmlformats.org/officeDocument/2006/relationships/slide" Target="slides/slide285.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slide" Target="slides/slide280.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presProps" Target="presProps.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194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19B1E4F-BB7E-4D25-ABF4-A888822C79EC}" type="slidenum">
              <a:rPr lang="pt-BR"/>
              <a:pPr/>
              <a:t>‹nº›</a:t>
            </a:fld>
            <a:endParaRPr lang="pt-BR"/>
          </a:p>
        </p:txBody>
      </p:sp>
    </p:spTree>
    <p:extLst>
      <p:ext uri="{BB962C8B-B14F-4D97-AF65-F5344CB8AC3E}">
        <p14:creationId xmlns:p14="http://schemas.microsoft.com/office/powerpoint/2010/main" val="1678889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9B1E4F-BB7E-4D25-ABF4-A888822C79EC}" type="slidenum">
              <a:rPr lang="pt-BR" smtClean="0"/>
              <a:pPr/>
              <a:t>290</a:t>
            </a:fld>
            <a:endParaRPr lang="pt-BR"/>
          </a:p>
        </p:txBody>
      </p:sp>
    </p:spTree>
    <p:extLst>
      <p:ext uri="{BB962C8B-B14F-4D97-AF65-F5344CB8AC3E}">
        <p14:creationId xmlns:p14="http://schemas.microsoft.com/office/powerpoint/2010/main" val="167595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9B1E4F-BB7E-4D25-ABF4-A888822C79EC}" type="slidenum">
              <a:rPr lang="pt-BR" smtClean="0"/>
              <a:pPr/>
              <a:t>291</a:t>
            </a:fld>
            <a:endParaRPr lang="pt-BR"/>
          </a:p>
        </p:txBody>
      </p:sp>
    </p:spTree>
    <p:extLst>
      <p:ext uri="{BB962C8B-B14F-4D97-AF65-F5344CB8AC3E}">
        <p14:creationId xmlns:p14="http://schemas.microsoft.com/office/powerpoint/2010/main" val="1675954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9B1E4F-BB7E-4D25-ABF4-A888822C79EC}" type="slidenum">
              <a:rPr lang="pt-BR" smtClean="0"/>
              <a:pPr/>
              <a:t>292</a:t>
            </a:fld>
            <a:endParaRPr lang="pt-BR"/>
          </a:p>
        </p:txBody>
      </p:sp>
    </p:spTree>
    <p:extLst>
      <p:ext uri="{BB962C8B-B14F-4D97-AF65-F5344CB8AC3E}">
        <p14:creationId xmlns:p14="http://schemas.microsoft.com/office/powerpoint/2010/main" val="1675954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9B1E4F-BB7E-4D25-ABF4-A888822C79EC}" type="slidenum">
              <a:rPr lang="pt-BR" smtClean="0"/>
              <a:pPr/>
              <a:t>293</a:t>
            </a:fld>
            <a:endParaRPr lang="pt-BR"/>
          </a:p>
        </p:txBody>
      </p:sp>
    </p:spTree>
    <p:extLst>
      <p:ext uri="{BB962C8B-B14F-4D97-AF65-F5344CB8AC3E}">
        <p14:creationId xmlns:p14="http://schemas.microsoft.com/office/powerpoint/2010/main" val="1675954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9B1E4F-BB7E-4D25-ABF4-A888822C79EC}" type="slidenum">
              <a:rPr lang="pt-BR" smtClean="0"/>
              <a:pPr/>
              <a:t>294</a:t>
            </a:fld>
            <a:endParaRPr lang="pt-BR"/>
          </a:p>
        </p:txBody>
      </p:sp>
    </p:spTree>
    <p:extLst>
      <p:ext uri="{BB962C8B-B14F-4D97-AF65-F5344CB8AC3E}">
        <p14:creationId xmlns:p14="http://schemas.microsoft.com/office/powerpoint/2010/main" val="167595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9B1E4F-BB7E-4D25-ABF4-A888822C79EC}" type="slidenum">
              <a:rPr lang="pt-BR" smtClean="0"/>
              <a:pPr/>
              <a:t>295</a:t>
            </a:fld>
            <a:endParaRPr lang="pt-BR"/>
          </a:p>
        </p:txBody>
      </p:sp>
    </p:spTree>
    <p:extLst>
      <p:ext uri="{BB962C8B-B14F-4D97-AF65-F5344CB8AC3E}">
        <p14:creationId xmlns:p14="http://schemas.microsoft.com/office/powerpoint/2010/main" val="167595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9B1E4F-BB7E-4D25-ABF4-A888822C79EC}" type="slidenum">
              <a:rPr lang="pt-BR" smtClean="0"/>
              <a:pPr/>
              <a:t>296</a:t>
            </a:fld>
            <a:endParaRPr lang="pt-BR"/>
          </a:p>
        </p:txBody>
      </p:sp>
    </p:spTree>
    <p:extLst>
      <p:ext uri="{BB962C8B-B14F-4D97-AF65-F5344CB8AC3E}">
        <p14:creationId xmlns:p14="http://schemas.microsoft.com/office/powerpoint/2010/main" val="1675954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pt-BR" smtClean="0"/>
              <a:t>Clique para editar o título mestre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18BE990-464B-49CC-BECB-82061D96AE37}" type="slidenum">
              <a:rPr lang="pt-BR" smtClean="0"/>
              <a:pPr/>
              <a:t>‹nº›</a:t>
            </a:fld>
            <a:endParaRPr lang="pt-B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42635EB0-D091-417E-ACD5-D65E1C7D8524}" type="datetime1">
              <a:rPr lang="en-US" smtClean="0"/>
              <a:pPr/>
              <a:t>9/22/2011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‹nº›</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7FCA09F9-C7D6-4C52-A7E8-5101239A0BA2}" type="datetime1">
              <a:rPr lang="en-US" smtClean="0"/>
              <a:pPr/>
              <a:t>9/22/2011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‹nº›</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pt-BR" smtClean="0"/>
              <a:t>Clique para editar o título mestre</a:t>
            </a:r>
            <a:endParaRPr kumimoji="0" lang="en-US"/>
          </a:p>
        </p:txBody>
      </p:sp>
      <p:sp>
        <p:nvSpPr>
          <p:cNvPr id="9" name="Subtítulo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a:xfrm>
            <a:off x="6400800" y="6355080"/>
            <a:ext cx="2286000" cy="365760"/>
          </a:xfrm>
        </p:spPr>
        <p:txBody>
          <a:bodyPr/>
          <a:lstStyle>
            <a:lvl1pPr>
              <a:defRPr sz="1400"/>
            </a:lvl1p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17" name="Espaço Reservado para Rodapé 16"/>
          <p:cNvSpPr>
            <a:spLocks noGrp="1"/>
          </p:cNvSpPr>
          <p:nvPr>
            <p:ph type="ftr" sz="quarter" idx="11"/>
          </p:nvPr>
        </p:nvSpPr>
        <p:spPr>
          <a:xfrm>
            <a:off x="2898648" y="6355080"/>
            <a:ext cx="3474720" cy="365760"/>
          </a:xfrm>
        </p:spPr>
        <p:txBody>
          <a:bodyPr/>
          <a:lstStyle/>
          <a:p>
            <a:endParaRPr lang="pt-BR">
              <a:solidFill>
                <a:srgbClr val="464653"/>
              </a:solidFill>
            </a:endParaRPr>
          </a:p>
        </p:txBody>
      </p:sp>
      <p:sp>
        <p:nvSpPr>
          <p:cNvPr id="29" name="Espaço Reservado para Número de Slide 28"/>
          <p:cNvSpPr>
            <a:spLocks noGrp="1"/>
          </p:cNvSpPr>
          <p:nvPr>
            <p:ph type="sldNum" sz="quarter" idx="12"/>
          </p:nvPr>
        </p:nvSpPr>
        <p:spPr>
          <a:xfrm>
            <a:off x="1216152" y="6355080"/>
            <a:ext cx="1219200" cy="365760"/>
          </a:xfrm>
        </p:spPr>
        <p:txBody>
          <a:bodyPr/>
          <a:lstStyle/>
          <a:p>
            <a:fld id="{97F92B99-1829-4A36-A696-D1B3518668B9}" type="slidenum">
              <a:rPr lang="pt-BR" smtClean="0">
                <a:solidFill>
                  <a:srgbClr val="464653"/>
                </a:solidFill>
              </a:rPr>
              <a:pPr/>
              <a:t>‹nº›</a:t>
            </a:fld>
            <a:endParaRPr lang="pt-BR">
              <a:solidFill>
                <a:srgbClr val="464653"/>
              </a:solidFill>
            </a:endParaRPr>
          </a:p>
        </p:txBody>
      </p:sp>
      <p:sp>
        <p:nvSpPr>
          <p:cNvPr id="21" name="Retângulo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3" name="Retângulo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22" name="Retângulo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2" name="Retângulo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56784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4" name="Espaço Reservado para Data 3"/>
          <p:cNvSpPr>
            <a:spLocks noGrp="1"/>
          </p:cNvSpPr>
          <p:nvPr>
            <p:ph type="dt" sz="half" idx="10"/>
          </p:nvPr>
        </p:nvSpPr>
        <p:spPr/>
        <p:txBody>
          <a:body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5" name="Espaço Reservado para Rodapé 4"/>
          <p:cNvSpPr>
            <a:spLocks noGrp="1"/>
          </p:cNvSpPr>
          <p:nvPr>
            <p:ph type="ftr" sz="quarter" idx="11"/>
          </p:nvPr>
        </p:nvSpPr>
        <p:spPr/>
        <p:txBody>
          <a:bodyPr/>
          <a:lstStyle/>
          <a:p>
            <a:endParaRPr lang="pt-BR">
              <a:solidFill>
                <a:srgbClr val="464653"/>
              </a:solidFill>
            </a:endParaRPr>
          </a:p>
        </p:txBody>
      </p:sp>
      <p:sp>
        <p:nvSpPr>
          <p:cNvPr id="6" name="Espaço Reservado para Número de Slide 5"/>
          <p:cNvSpPr>
            <a:spLocks noGrp="1"/>
          </p:cNvSpPr>
          <p:nvPr>
            <p:ph type="sldNum" sz="quarter" idx="12"/>
          </p:nvPr>
        </p:nvSpPr>
        <p:spPr/>
        <p:txBody>
          <a:bodyPr/>
          <a:lstStyle/>
          <a:p>
            <a:fld id="{97F92B99-1829-4A36-A696-D1B3518668B9}" type="slidenum">
              <a:rPr lang="pt-BR" smtClean="0">
                <a:solidFill>
                  <a:srgbClr val="464653"/>
                </a:solidFill>
              </a:rPr>
              <a:pPr/>
              <a:t>‹nº›</a:t>
            </a:fld>
            <a:endParaRPr lang="pt-BR">
              <a:solidFill>
                <a:srgbClr val="464653"/>
              </a:solidFill>
            </a:endParaRPr>
          </a:p>
        </p:txBody>
      </p:sp>
      <p:sp>
        <p:nvSpPr>
          <p:cNvPr id="8" name="Espaço Reservado para Conteúdo 7"/>
          <p:cNvSpPr>
            <a:spLocks noGrp="1"/>
          </p:cNvSpPr>
          <p:nvPr>
            <p:ph sz="quarter" idx="1"/>
          </p:nvPr>
        </p:nvSpPr>
        <p:spPr>
          <a:xfrm>
            <a:off x="457200" y="1219200"/>
            <a:ext cx="8229600" cy="493776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extLst>
      <p:ext uri="{BB962C8B-B14F-4D97-AF65-F5344CB8AC3E}">
        <p14:creationId xmlns:p14="http://schemas.microsoft.com/office/powerpoint/2010/main" val="3406941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a:xfrm>
            <a:off x="6400800" y="6355080"/>
            <a:ext cx="2286000" cy="365760"/>
          </a:xfrm>
        </p:spPr>
        <p:txBody>
          <a:bodyPr/>
          <a:lstStyle/>
          <a:p>
            <a:fld id="{D7E54F66-453E-43C1-8A9D-9ED8EF80C9BC}" type="datetimeFigureOut">
              <a:rPr lang="pt-BR" smtClean="0">
                <a:solidFill>
                  <a:srgbClr val="DDE9EC"/>
                </a:solidFill>
              </a:rPr>
              <a:pPr/>
              <a:t>22/09/2011</a:t>
            </a:fld>
            <a:endParaRPr lang="pt-BR">
              <a:solidFill>
                <a:srgbClr val="DDE9EC"/>
              </a:solidFill>
            </a:endParaRPr>
          </a:p>
        </p:txBody>
      </p:sp>
      <p:sp>
        <p:nvSpPr>
          <p:cNvPr id="5" name="Espaço Reservado para Rodapé 4"/>
          <p:cNvSpPr>
            <a:spLocks noGrp="1"/>
          </p:cNvSpPr>
          <p:nvPr>
            <p:ph type="ftr" sz="quarter" idx="11"/>
          </p:nvPr>
        </p:nvSpPr>
        <p:spPr>
          <a:xfrm>
            <a:off x="2898648" y="6355080"/>
            <a:ext cx="3474720" cy="365760"/>
          </a:xfrm>
        </p:spPr>
        <p:txBody>
          <a:bodyPr/>
          <a:lstStyle/>
          <a:p>
            <a:endParaRPr lang="pt-BR">
              <a:solidFill>
                <a:srgbClr val="DDE9EC"/>
              </a:solidFill>
            </a:endParaRPr>
          </a:p>
        </p:txBody>
      </p:sp>
      <p:sp>
        <p:nvSpPr>
          <p:cNvPr id="6" name="Espaço Reservado para Número de Slide 5"/>
          <p:cNvSpPr>
            <a:spLocks noGrp="1"/>
          </p:cNvSpPr>
          <p:nvPr>
            <p:ph type="sldNum" sz="quarter" idx="12"/>
          </p:nvPr>
        </p:nvSpPr>
        <p:spPr>
          <a:xfrm>
            <a:off x="1069848" y="6355080"/>
            <a:ext cx="1520952" cy="365760"/>
          </a:xfrm>
        </p:spPr>
        <p:txBody>
          <a:bodyPr/>
          <a:lstStyle/>
          <a:p>
            <a:fld id="{97F92B99-1829-4A36-A696-D1B3518668B9}" type="slidenum">
              <a:rPr lang="pt-BR" smtClean="0">
                <a:solidFill>
                  <a:srgbClr val="DDE9EC"/>
                </a:solidFill>
              </a:rPr>
              <a:pPr/>
              <a:t>‹nº›</a:t>
            </a:fld>
            <a:endParaRPr lang="pt-BR">
              <a:solidFill>
                <a:srgbClr val="DDE9EC"/>
              </a:solidFill>
            </a:endParaRPr>
          </a:p>
        </p:txBody>
      </p:sp>
      <p:sp>
        <p:nvSpPr>
          <p:cNvPr id="7" name="Retângulo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Retângulo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2061096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lstStyle/>
          <a:p>
            <a:r>
              <a:rPr kumimoji="0" lang="pt-BR" smtClean="0"/>
              <a:t>Clique para editar o título mestre</a:t>
            </a:r>
            <a:endParaRPr kumimoji="0" lang="en-US"/>
          </a:p>
        </p:txBody>
      </p:sp>
      <p:sp>
        <p:nvSpPr>
          <p:cNvPr id="5" name="Espaço Reservado para Data 4"/>
          <p:cNvSpPr>
            <a:spLocks noGrp="1"/>
          </p:cNvSpPr>
          <p:nvPr>
            <p:ph type="dt" sz="half" idx="10"/>
          </p:nvPr>
        </p:nvSpPr>
        <p:spPr/>
        <p:txBody>
          <a:body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6" name="Espaço Reservado para Rodapé 5"/>
          <p:cNvSpPr>
            <a:spLocks noGrp="1"/>
          </p:cNvSpPr>
          <p:nvPr>
            <p:ph type="ftr" sz="quarter" idx="11"/>
          </p:nvPr>
        </p:nvSpPr>
        <p:spPr/>
        <p:txBody>
          <a:bodyPr/>
          <a:lstStyle/>
          <a:p>
            <a:endParaRPr lang="pt-BR">
              <a:solidFill>
                <a:srgbClr val="464653"/>
              </a:solidFill>
            </a:endParaRPr>
          </a:p>
        </p:txBody>
      </p:sp>
      <p:sp>
        <p:nvSpPr>
          <p:cNvPr id="7" name="Espaço Reservado para Número de Slide 6"/>
          <p:cNvSpPr>
            <a:spLocks noGrp="1"/>
          </p:cNvSpPr>
          <p:nvPr>
            <p:ph type="sldNum" sz="quarter" idx="12"/>
          </p:nvPr>
        </p:nvSpPr>
        <p:spPr/>
        <p:txBody>
          <a:bodyPr/>
          <a:lstStyle/>
          <a:p>
            <a:fld id="{97F92B99-1829-4A36-A696-D1B3518668B9}" type="slidenum">
              <a:rPr lang="pt-BR" smtClean="0">
                <a:solidFill>
                  <a:srgbClr val="464653"/>
                </a:solidFill>
              </a:rPr>
              <a:pPr/>
              <a:t>‹nº›</a:t>
            </a:fld>
            <a:endParaRPr lang="pt-BR">
              <a:solidFill>
                <a:srgbClr val="464653"/>
              </a:solidFill>
            </a:endParaRPr>
          </a:p>
        </p:txBody>
      </p:sp>
      <p:sp>
        <p:nvSpPr>
          <p:cNvPr id="9" name="Espaço Reservado para Conteúdo 8"/>
          <p:cNvSpPr>
            <a:spLocks noGrp="1"/>
          </p:cNvSpPr>
          <p:nvPr>
            <p:ph sz="quarter" idx="1"/>
          </p:nvPr>
        </p:nvSpPr>
        <p:spPr>
          <a:xfrm>
            <a:off x="457200" y="1219200"/>
            <a:ext cx="4041648" cy="493776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632198" y="1216152"/>
            <a:ext cx="4041648" cy="493776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extLst>
      <p:ext uri="{BB962C8B-B14F-4D97-AF65-F5344CB8AC3E}">
        <p14:creationId xmlns:p14="http://schemas.microsoft.com/office/powerpoint/2010/main" val="3943241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nchor="ctr"/>
          <a:lstStyle>
            <a:lvl1pPr>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4" name="Espaço Reservado para Texto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7" name="Espaço Reservado para Data 6"/>
          <p:cNvSpPr>
            <a:spLocks noGrp="1"/>
          </p:cNvSpPr>
          <p:nvPr>
            <p:ph type="dt" sz="half" idx="10"/>
          </p:nvPr>
        </p:nvSpPr>
        <p:spPr/>
        <p:txBody>
          <a:body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8" name="Espaço Reservado para Rodapé 7"/>
          <p:cNvSpPr>
            <a:spLocks noGrp="1"/>
          </p:cNvSpPr>
          <p:nvPr>
            <p:ph type="ftr" sz="quarter" idx="11"/>
          </p:nvPr>
        </p:nvSpPr>
        <p:spPr/>
        <p:txBody>
          <a:bodyPr/>
          <a:lstStyle/>
          <a:p>
            <a:endParaRPr lang="pt-BR">
              <a:solidFill>
                <a:srgbClr val="464653"/>
              </a:solidFill>
            </a:endParaRPr>
          </a:p>
        </p:txBody>
      </p:sp>
      <p:sp>
        <p:nvSpPr>
          <p:cNvPr id="9" name="Espaço Reservado para Número de Slide 8"/>
          <p:cNvSpPr>
            <a:spLocks noGrp="1"/>
          </p:cNvSpPr>
          <p:nvPr>
            <p:ph type="sldNum" sz="quarter" idx="12"/>
          </p:nvPr>
        </p:nvSpPr>
        <p:spPr/>
        <p:txBody>
          <a:bodyPr/>
          <a:lstStyle/>
          <a:p>
            <a:fld id="{97F92B99-1829-4A36-A696-D1B3518668B9}" type="slidenum">
              <a:rPr lang="pt-BR" smtClean="0">
                <a:solidFill>
                  <a:srgbClr val="464653"/>
                </a:solidFill>
              </a:rPr>
              <a:pPr/>
              <a:t>‹nº›</a:t>
            </a:fld>
            <a:endParaRPr lang="pt-BR">
              <a:solidFill>
                <a:srgbClr val="464653"/>
              </a:solidFill>
            </a:endParaRPr>
          </a:p>
        </p:txBody>
      </p:sp>
      <p:sp>
        <p:nvSpPr>
          <p:cNvPr id="11" name="Espaço Reservado para Conteúdo 10"/>
          <p:cNvSpPr>
            <a:spLocks noGrp="1"/>
          </p:cNvSpPr>
          <p:nvPr>
            <p:ph sz="quarter" idx="2"/>
          </p:nvPr>
        </p:nvSpPr>
        <p:spPr>
          <a:xfrm>
            <a:off x="457200" y="2133600"/>
            <a:ext cx="4038600" cy="40386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648200" y="2133600"/>
            <a:ext cx="4038600" cy="40386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extLst>
      <p:ext uri="{BB962C8B-B14F-4D97-AF65-F5344CB8AC3E}">
        <p14:creationId xmlns:p14="http://schemas.microsoft.com/office/powerpoint/2010/main" val="2331582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p:txBody>
          <a:body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4" name="Espaço Reservado para Rodapé 3"/>
          <p:cNvSpPr>
            <a:spLocks noGrp="1"/>
          </p:cNvSpPr>
          <p:nvPr>
            <p:ph type="ftr" sz="quarter" idx="11"/>
          </p:nvPr>
        </p:nvSpPr>
        <p:spPr/>
        <p:txBody>
          <a:bodyPr/>
          <a:lstStyle/>
          <a:p>
            <a:endParaRPr lang="pt-BR">
              <a:solidFill>
                <a:srgbClr val="464653"/>
              </a:solidFill>
            </a:endParaRPr>
          </a:p>
        </p:txBody>
      </p:sp>
      <p:sp>
        <p:nvSpPr>
          <p:cNvPr id="5" name="Espaço Reservado para Número de Slide 4"/>
          <p:cNvSpPr>
            <a:spLocks noGrp="1"/>
          </p:cNvSpPr>
          <p:nvPr>
            <p:ph type="sldNum" sz="quarter" idx="12"/>
          </p:nvPr>
        </p:nvSpPr>
        <p:spPr/>
        <p:txBody>
          <a:bodyPr/>
          <a:lstStyle/>
          <a:p>
            <a:fld id="{97F92B99-1829-4A36-A696-D1B3518668B9}" type="slidenum">
              <a:rPr lang="pt-BR" smtClean="0">
                <a:solidFill>
                  <a:srgbClr val="464653"/>
                </a:solidFill>
              </a:rPr>
              <a:pPr/>
              <a:t>‹nº›</a:t>
            </a:fld>
            <a:endParaRPr lang="pt-BR">
              <a:solidFill>
                <a:srgbClr val="464653"/>
              </a:solidFill>
            </a:endParaRPr>
          </a:p>
        </p:txBody>
      </p:sp>
      <p:sp>
        <p:nvSpPr>
          <p:cNvPr id="6" name="Triângulo isósceles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38330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3" name="Espaço Reservado para Rodapé 2"/>
          <p:cNvSpPr>
            <a:spLocks noGrp="1"/>
          </p:cNvSpPr>
          <p:nvPr>
            <p:ph type="ftr" sz="quarter" idx="11"/>
          </p:nvPr>
        </p:nvSpPr>
        <p:spPr/>
        <p:txBody>
          <a:bodyPr/>
          <a:lstStyle/>
          <a:p>
            <a:endParaRPr lang="pt-BR">
              <a:solidFill>
                <a:srgbClr val="464653"/>
              </a:solidFill>
            </a:endParaRPr>
          </a:p>
        </p:txBody>
      </p:sp>
      <p:sp>
        <p:nvSpPr>
          <p:cNvPr id="4" name="Espaço Reservado para Número de Slide 3"/>
          <p:cNvSpPr>
            <a:spLocks noGrp="1"/>
          </p:cNvSpPr>
          <p:nvPr>
            <p:ph type="sldNum" sz="quarter" idx="12"/>
          </p:nvPr>
        </p:nvSpPr>
        <p:spPr/>
        <p:txBody>
          <a:bodyPr/>
          <a:lstStyle/>
          <a:p>
            <a:fld id="{97F92B99-1829-4A36-A696-D1B3518668B9}" type="slidenum">
              <a:rPr lang="pt-BR" smtClean="0">
                <a:solidFill>
                  <a:srgbClr val="464653"/>
                </a:solidFill>
              </a:rPr>
              <a:pPr/>
              <a:t>‹nº›</a:t>
            </a:fld>
            <a:endParaRPr lang="pt-BR">
              <a:solidFill>
                <a:srgbClr val="464653"/>
              </a:solidFill>
            </a:endParaRPr>
          </a:p>
        </p:txBody>
      </p:sp>
      <p:sp>
        <p:nvSpPr>
          <p:cNvPr id="5" name="Conector reto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6" name="Triângulo isósceles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646544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6" name="Espaço Reservado para Rodapé 5"/>
          <p:cNvSpPr>
            <a:spLocks noGrp="1"/>
          </p:cNvSpPr>
          <p:nvPr>
            <p:ph type="ftr" sz="quarter" idx="11"/>
          </p:nvPr>
        </p:nvSpPr>
        <p:spPr/>
        <p:txBody>
          <a:bodyPr/>
          <a:lstStyle/>
          <a:p>
            <a:endParaRPr lang="pt-BR">
              <a:solidFill>
                <a:srgbClr val="464653"/>
              </a:solidFill>
            </a:endParaRPr>
          </a:p>
        </p:txBody>
      </p:sp>
      <p:sp>
        <p:nvSpPr>
          <p:cNvPr id="7" name="Espaço Reservado para Número de Slide 6"/>
          <p:cNvSpPr>
            <a:spLocks noGrp="1"/>
          </p:cNvSpPr>
          <p:nvPr>
            <p:ph type="sldNum" sz="quarter" idx="12"/>
          </p:nvPr>
        </p:nvSpPr>
        <p:spPr/>
        <p:txBody>
          <a:bodyPr/>
          <a:lstStyle/>
          <a:p>
            <a:fld id="{97F92B99-1829-4A36-A696-D1B3518668B9}" type="slidenum">
              <a:rPr lang="pt-BR" smtClean="0">
                <a:solidFill>
                  <a:srgbClr val="464653"/>
                </a:solidFill>
              </a:rPr>
              <a:pPr/>
              <a:t>‹nº›</a:t>
            </a:fld>
            <a:endParaRPr lang="pt-BR">
              <a:solidFill>
                <a:srgbClr val="464653"/>
              </a:solidFill>
            </a:endParaRPr>
          </a:p>
        </p:txBody>
      </p:sp>
      <p:sp>
        <p:nvSpPr>
          <p:cNvPr id="8" name="Conector reto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Conector reto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latin typeface="Gill Sans MT"/>
            </a:endParaRPr>
          </a:p>
        </p:txBody>
      </p:sp>
      <p:sp>
        <p:nvSpPr>
          <p:cNvPr id="9" name="Triângulo isósceles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2" name="Espaço Reservado para Conteúdo 11"/>
          <p:cNvSpPr>
            <a:spLocks noGrp="1"/>
          </p:cNvSpPr>
          <p:nvPr>
            <p:ph sz="quarter" idx="1"/>
          </p:nvPr>
        </p:nvSpPr>
        <p:spPr>
          <a:xfrm>
            <a:off x="304800" y="304800"/>
            <a:ext cx="5715000" cy="5715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extLst>
      <p:ext uri="{BB962C8B-B14F-4D97-AF65-F5344CB8AC3E}">
        <p14:creationId xmlns:p14="http://schemas.microsoft.com/office/powerpoint/2010/main" val="340485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0FFE64A4-35FB-42B6-9183-2C0CE0E36649}" type="datetime1">
              <a:rPr lang="en-US" smtClean="0"/>
              <a:pPr/>
              <a:t>9/22/2011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fld id="{D7E54F66-453E-43C1-8A9D-9ED8EF80C9BC}" type="datetimeFigureOut">
              <a:rPr lang="pt-BR" smtClean="0">
                <a:solidFill>
                  <a:srgbClr val="DDE9EC"/>
                </a:solidFill>
              </a:rPr>
              <a:pPr/>
              <a:t>22/09/2011</a:t>
            </a:fld>
            <a:endParaRPr lang="pt-BR">
              <a:solidFill>
                <a:srgbClr val="DDE9EC"/>
              </a:solidFill>
            </a:endParaRPr>
          </a:p>
        </p:txBody>
      </p:sp>
      <p:sp>
        <p:nvSpPr>
          <p:cNvPr id="6" name="Espaço Reservado para Rodapé 5"/>
          <p:cNvSpPr>
            <a:spLocks noGrp="1"/>
          </p:cNvSpPr>
          <p:nvPr>
            <p:ph type="ftr" sz="quarter" idx="11"/>
          </p:nvPr>
        </p:nvSpPr>
        <p:spPr/>
        <p:txBody>
          <a:bodyPr/>
          <a:lstStyle/>
          <a:p>
            <a:endParaRPr lang="pt-BR">
              <a:solidFill>
                <a:srgbClr val="DDE9EC"/>
              </a:solidFill>
            </a:endParaRPr>
          </a:p>
        </p:txBody>
      </p:sp>
      <p:sp>
        <p:nvSpPr>
          <p:cNvPr id="7" name="Espaço Reservado para Número de Slide 6"/>
          <p:cNvSpPr>
            <a:spLocks noGrp="1"/>
          </p:cNvSpPr>
          <p:nvPr>
            <p:ph type="sldNum" sz="quarter" idx="12"/>
          </p:nvPr>
        </p:nvSpPr>
        <p:spPr/>
        <p:txBody>
          <a:bodyPr/>
          <a:lstStyle/>
          <a:p>
            <a:fld id="{97F92B99-1829-4A36-A696-D1B3518668B9}" type="slidenum">
              <a:rPr lang="pt-BR" smtClean="0">
                <a:solidFill>
                  <a:srgbClr val="DDE9EC"/>
                </a:solidFill>
              </a:rPr>
              <a:pPr/>
              <a:t>‹nº›</a:t>
            </a:fld>
            <a:endParaRPr lang="pt-BR">
              <a:solidFill>
                <a:srgbClr val="DDE9EC"/>
              </a:solidFill>
            </a:endParaRPr>
          </a:p>
        </p:txBody>
      </p:sp>
      <p:sp>
        <p:nvSpPr>
          <p:cNvPr id="8" name="Conector reto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white"/>
              </a:solidFill>
              <a:latin typeface="Gill Sans MT"/>
            </a:endParaRPr>
          </a:p>
        </p:txBody>
      </p:sp>
      <p:sp>
        <p:nvSpPr>
          <p:cNvPr id="9" name="Triângulo isósceles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0" name="Retângulo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99575992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5" name="Espaço Reservado para Rodapé 4"/>
          <p:cNvSpPr>
            <a:spLocks noGrp="1"/>
          </p:cNvSpPr>
          <p:nvPr>
            <p:ph type="ftr" sz="quarter" idx="11"/>
          </p:nvPr>
        </p:nvSpPr>
        <p:spPr/>
        <p:txBody>
          <a:bodyPr/>
          <a:lstStyle/>
          <a:p>
            <a:endParaRPr lang="pt-BR">
              <a:solidFill>
                <a:srgbClr val="464653"/>
              </a:solidFill>
            </a:endParaRPr>
          </a:p>
        </p:txBody>
      </p:sp>
      <p:sp>
        <p:nvSpPr>
          <p:cNvPr id="6" name="Espaço Reservado para Número de Slide 5"/>
          <p:cNvSpPr>
            <a:spLocks noGrp="1"/>
          </p:cNvSpPr>
          <p:nvPr>
            <p:ph type="sldNum" sz="quarter" idx="12"/>
          </p:nvPr>
        </p:nvSpPr>
        <p:spPr/>
        <p:txBody>
          <a:bodyPr/>
          <a:lstStyle/>
          <a:p>
            <a:fld id="{97F92B99-1829-4A36-A696-D1B3518668B9}" type="slidenum">
              <a:rPr lang="pt-BR" smtClean="0">
                <a:solidFill>
                  <a:srgbClr val="464653"/>
                </a:solidFill>
              </a:rPr>
              <a:pPr/>
              <a:t>‹nº›</a:t>
            </a:fld>
            <a:endParaRPr lang="pt-BR">
              <a:solidFill>
                <a:srgbClr val="464653"/>
              </a:solidFill>
            </a:endParaRPr>
          </a:p>
        </p:txBody>
      </p:sp>
    </p:spTree>
    <p:extLst>
      <p:ext uri="{BB962C8B-B14F-4D97-AF65-F5344CB8AC3E}">
        <p14:creationId xmlns:p14="http://schemas.microsoft.com/office/powerpoint/2010/main" val="3097770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D7E54F66-453E-43C1-8A9D-9ED8EF80C9BC}" type="datetimeFigureOut">
              <a:rPr lang="pt-BR" smtClean="0">
                <a:solidFill>
                  <a:srgbClr val="464653"/>
                </a:solidFill>
              </a:rPr>
              <a:pPr/>
              <a:t>22/09/2011</a:t>
            </a:fld>
            <a:endParaRPr lang="pt-BR">
              <a:solidFill>
                <a:srgbClr val="464653"/>
              </a:solidFill>
            </a:endParaRPr>
          </a:p>
        </p:txBody>
      </p:sp>
      <p:sp>
        <p:nvSpPr>
          <p:cNvPr id="5" name="Espaço Reservado para Rodapé 4"/>
          <p:cNvSpPr>
            <a:spLocks noGrp="1"/>
          </p:cNvSpPr>
          <p:nvPr>
            <p:ph type="ftr" sz="quarter" idx="11"/>
          </p:nvPr>
        </p:nvSpPr>
        <p:spPr/>
        <p:txBody>
          <a:bodyPr/>
          <a:lstStyle/>
          <a:p>
            <a:endParaRPr lang="pt-BR">
              <a:solidFill>
                <a:srgbClr val="464653"/>
              </a:solidFill>
            </a:endParaRPr>
          </a:p>
        </p:txBody>
      </p:sp>
      <p:sp>
        <p:nvSpPr>
          <p:cNvPr id="6" name="Espaço Reservado para Número de Slide 5"/>
          <p:cNvSpPr>
            <a:spLocks noGrp="1"/>
          </p:cNvSpPr>
          <p:nvPr>
            <p:ph type="sldNum" sz="quarter" idx="12"/>
          </p:nvPr>
        </p:nvSpPr>
        <p:spPr/>
        <p:txBody>
          <a:bodyPr/>
          <a:lstStyle/>
          <a:p>
            <a:fld id="{97F92B99-1829-4A36-A696-D1B3518668B9}" type="slidenum">
              <a:rPr lang="pt-BR" smtClean="0">
                <a:solidFill>
                  <a:srgbClr val="464653"/>
                </a:solidFill>
              </a:rPr>
              <a:pPr/>
              <a:t>‹nº›</a:t>
            </a:fld>
            <a:endParaRPr lang="pt-BR">
              <a:solidFill>
                <a:srgbClr val="464653"/>
              </a:solidFill>
            </a:endParaRPr>
          </a:p>
        </p:txBody>
      </p:sp>
      <p:sp>
        <p:nvSpPr>
          <p:cNvPr id="7" name="Conector reto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8" name="Triângulo isósceles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Conector reto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186251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pt-BR" smtClean="0"/>
              <a:t>Clique para editar o título mestre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2A2683B9-6ECA-47FA-93CF-B124A0FAC208}" type="datetime1">
              <a:rPr lang="en-US" smtClean="0"/>
              <a:pPr/>
              <a:t>9/22/2011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‹nº›</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Date Placeholder 4"/>
          <p:cNvSpPr>
            <a:spLocks noGrp="1"/>
          </p:cNvSpPr>
          <p:nvPr>
            <p:ph type="dt" sz="half" idx="10"/>
          </p:nvPr>
        </p:nvSpPr>
        <p:spPr/>
        <p:txBody>
          <a:bodyPr/>
          <a:lstStyle/>
          <a:p>
            <a:fld id="{305FF66B-9476-4BB3-85E9-E01854F07F90}" type="datetime1">
              <a:rPr lang="en-US" smtClean="0"/>
              <a:pPr/>
              <a:t>9/22/2011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Date Placeholder 6"/>
          <p:cNvSpPr>
            <a:spLocks noGrp="1"/>
          </p:cNvSpPr>
          <p:nvPr>
            <p:ph type="dt" sz="half" idx="10"/>
          </p:nvPr>
        </p:nvSpPr>
        <p:spPr/>
        <p:txBody>
          <a:bodyPr/>
          <a:lstStyle/>
          <a:p>
            <a:fld id="{56B23FBD-8F7D-4F85-8085-67BFDB05CB71}" type="datetime1">
              <a:rPr lang="en-US" smtClean="0"/>
              <a:pPr/>
              <a:t>9/22/2011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EBEB0A-9E3D-4B14-9782-E2AE3DA60D96}" type="slidenum">
              <a:rPr lang="en-US" smtClean="0"/>
              <a:pPr/>
              <a:t>‹nº›</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465D789A-1220-4441-8676-44A034051BFD}" type="datetime1">
              <a:rPr lang="en-US" smtClean="0"/>
              <a:pPr/>
              <a:t>9/22/2011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EBEB0A-9E3D-4B14-9782-E2AE3DA60D96}" type="slidenum">
              <a:rPr lang="en-US" smtClean="0"/>
              <a:pPr/>
              <a:t>‹nº›</a:t>
            </a:fld>
            <a:endParaRPr lang="en-US"/>
          </a:p>
        </p:txBody>
      </p:sp>
      <p:sp>
        <p:nvSpPr>
          <p:cNvPr id="7" name="Retângulo 6"/>
          <p:cNvSpPr/>
          <p:nvPr userDrawn="1"/>
        </p:nvSpPr>
        <p:spPr>
          <a:xfrm>
            <a:off x="7668344" y="202332"/>
            <a:ext cx="1475656" cy="63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a:off x="0" y="0"/>
            <a:ext cx="8316416" cy="4046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8A266-E364-4B5E-98DD-432668182E1E}" type="datetime1">
              <a:rPr lang="en-US" smtClean="0"/>
              <a:pPr/>
              <a:t>9/22/2011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EBEB0A-9E3D-4B14-9782-E2AE3DA60D96}" type="slidenum">
              <a:rPr lang="en-US" smtClean="0"/>
              <a:pPr/>
              <a:t>‹nº›</a:t>
            </a:fld>
            <a:endParaRPr lang="en-US"/>
          </a:p>
        </p:txBody>
      </p:sp>
      <p:sp>
        <p:nvSpPr>
          <p:cNvPr id="5" name="Retângulo 4"/>
          <p:cNvSpPr/>
          <p:nvPr userDrawn="1"/>
        </p:nvSpPr>
        <p:spPr>
          <a:xfrm>
            <a:off x="7668344" y="202332"/>
            <a:ext cx="1475656" cy="63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a:off x="0" y="0"/>
            <a:ext cx="8316416" cy="4046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pt-BR" smtClean="0"/>
              <a:t>Clique para editar o título mestre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93F2040-9975-4642-A906-1DF87F8BE202}" type="datetime1">
              <a:rPr lang="en-US" smtClean="0"/>
              <a:pPr/>
              <a:t>9/22/2011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‹nº›</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pt-BR" smtClean="0"/>
              <a:t>Clique para editar o título mestre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51E52B4A-BA08-4841-AB08-A0D822ABC34D}" type="datetime1">
              <a:rPr lang="en-US" smtClean="0"/>
              <a:pPr/>
              <a:t>9/22/2011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‹nº›</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75D48070-6A81-47D0-9810-1540B9FEFF61}" type="datetime1">
              <a:rPr lang="en-US" smtClean="0"/>
              <a:pPr/>
              <a:t>9/22/2011</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FEBEB0A-9E3D-4B14-9782-E2AE3DA60D96}" type="slidenum">
              <a:rPr lang="en-US" smtClean="0"/>
              <a:pPr/>
              <a:t>‹nº›</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5"/>
          <p:cNvGrpSpPr>
            <a:grpSpLocks/>
          </p:cNvGrpSpPr>
          <p:nvPr userDrawn="1"/>
        </p:nvGrpSpPr>
        <p:grpSpPr bwMode="auto">
          <a:xfrm>
            <a:off x="0" y="0"/>
            <a:ext cx="8799513" cy="698500"/>
            <a:chOff x="0" y="0"/>
            <a:chExt cx="5543" cy="440"/>
          </a:xfrm>
        </p:grpSpPr>
        <p:sp>
          <p:nvSpPr>
            <p:cNvPr id="11" name="Rectangle 16"/>
            <p:cNvSpPr>
              <a:spLocks noChangeArrowheads="1"/>
            </p:cNvSpPr>
            <p:nvPr/>
          </p:nvSpPr>
          <p:spPr bwMode="auto">
            <a:xfrm>
              <a:off x="0" y="0"/>
              <a:ext cx="4416" cy="240"/>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2" name="Line 17"/>
            <p:cNvSpPr>
              <a:spLocks noChangeShapeType="1"/>
            </p:cNvSpPr>
            <p:nvPr/>
          </p:nvSpPr>
          <p:spPr bwMode="auto">
            <a:xfrm>
              <a:off x="4512" y="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3" name="Line 18"/>
            <p:cNvSpPr>
              <a:spLocks noChangeShapeType="1"/>
            </p:cNvSpPr>
            <p:nvPr/>
          </p:nvSpPr>
          <p:spPr bwMode="auto">
            <a:xfrm>
              <a:off x="4608" y="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4" name="Line 19"/>
            <p:cNvSpPr>
              <a:spLocks noChangeShapeType="1"/>
            </p:cNvSpPr>
            <p:nvPr/>
          </p:nvSpPr>
          <p:spPr bwMode="auto">
            <a:xfrm>
              <a:off x="4704" y="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5" name="Line 20"/>
            <p:cNvSpPr>
              <a:spLocks noChangeShapeType="1"/>
            </p:cNvSpPr>
            <p:nvPr/>
          </p:nvSpPr>
          <p:spPr bwMode="auto">
            <a:xfrm>
              <a:off x="4800" y="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6" name="Line 21"/>
            <p:cNvSpPr>
              <a:spLocks noChangeShapeType="1"/>
            </p:cNvSpPr>
            <p:nvPr/>
          </p:nvSpPr>
          <p:spPr bwMode="auto">
            <a:xfrm>
              <a:off x="4896" y="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7" name="Line 22"/>
            <p:cNvSpPr>
              <a:spLocks noChangeShapeType="1"/>
            </p:cNvSpPr>
            <p:nvPr/>
          </p:nvSpPr>
          <p:spPr bwMode="auto">
            <a:xfrm>
              <a:off x="4416" y="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8" name="Line 23"/>
            <p:cNvSpPr>
              <a:spLocks noChangeShapeType="1"/>
            </p:cNvSpPr>
            <p:nvPr/>
          </p:nvSpPr>
          <p:spPr bwMode="auto">
            <a:xfrm>
              <a:off x="5015" y="20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9" name="Line 24"/>
            <p:cNvSpPr>
              <a:spLocks noChangeShapeType="1"/>
            </p:cNvSpPr>
            <p:nvPr/>
          </p:nvSpPr>
          <p:spPr bwMode="auto">
            <a:xfrm>
              <a:off x="5111" y="20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0" name="Line 25"/>
            <p:cNvSpPr>
              <a:spLocks noChangeShapeType="1"/>
            </p:cNvSpPr>
            <p:nvPr/>
          </p:nvSpPr>
          <p:spPr bwMode="auto">
            <a:xfrm>
              <a:off x="5207" y="20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1" name="Line 26"/>
            <p:cNvSpPr>
              <a:spLocks noChangeShapeType="1"/>
            </p:cNvSpPr>
            <p:nvPr/>
          </p:nvSpPr>
          <p:spPr bwMode="auto">
            <a:xfrm>
              <a:off x="5303" y="20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2" name="Line 27"/>
            <p:cNvSpPr>
              <a:spLocks noChangeShapeType="1"/>
            </p:cNvSpPr>
            <p:nvPr/>
          </p:nvSpPr>
          <p:spPr bwMode="auto">
            <a:xfrm>
              <a:off x="5399" y="20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3" name="Line 28"/>
            <p:cNvSpPr>
              <a:spLocks noChangeShapeType="1"/>
            </p:cNvSpPr>
            <p:nvPr/>
          </p:nvSpPr>
          <p:spPr bwMode="auto">
            <a:xfrm>
              <a:off x="4919" y="200"/>
              <a:ext cx="144" cy="24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
        <p:nvSpPr>
          <p:cNvPr id="24" name="Text Box 29"/>
          <p:cNvSpPr txBox="1">
            <a:spLocks noChangeArrowheads="1"/>
          </p:cNvSpPr>
          <p:nvPr userDrawn="1"/>
        </p:nvSpPr>
        <p:spPr bwMode="auto">
          <a:xfrm>
            <a:off x="0" y="6521450"/>
            <a:ext cx="118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1600" b="1"/>
              <a:t>EQ/UFRJ</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457200" y="152400"/>
            <a:ext cx="8229600" cy="990600"/>
          </a:xfrm>
          <a:prstGeom prst="rect">
            <a:avLst/>
          </a:prstGeom>
        </p:spPr>
        <p:txBody>
          <a:bodyPr vert="horz" anchor="b" anchorCtr="0">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7E54F66-453E-43C1-8A9D-9ED8EF80C9BC}" type="datetimeFigureOut">
              <a:rPr lang="pt-BR" smtClean="0">
                <a:solidFill>
                  <a:srgbClr val="464653"/>
                </a:solidFill>
                <a:latin typeface="Gill Sans MT"/>
              </a:rPr>
              <a:pPr fontAlgn="auto">
                <a:spcBef>
                  <a:spcPts val="0"/>
                </a:spcBef>
                <a:spcAft>
                  <a:spcPts val="0"/>
                </a:spcAft>
              </a:pPr>
              <a:t>22/09/2011</a:t>
            </a:fld>
            <a:endParaRPr lang="pt-BR">
              <a:solidFill>
                <a:srgbClr val="464653"/>
              </a:solidFill>
              <a:latin typeface="Gill Sans MT"/>
            </a:endParaRPr>
          </a:p>
        </p:txBody>
      </p:sp>
      <p:sp>
        <p:nvSpPr>
          <p:cNvPr id="3" name="Espaço Reservado para Rodapé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pt-BR">
              <a:solidFill>
                <a:srgbClr val="464653"/>
              </a:solidFill>
              <a:latin typeface="Gill Sans MT"/>
            </a:endParaRPr>
          </a:p>
        </p:txBody>
      </p:sp>
      <p:sp>
        <p:nvSpPr>
          <p:cNvPr id="23" name="Espaço Reservado para Número de Slide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97F92B99-1829-4A36-A696-D1B3518668B9}" type="slidenum">
              <a:rPr lang="pt-BR" smtClean="0">
                <a:solidFill>
                  <a:srgbClr val="464653"/>
                </a:solidFill>
                <a:latin typeface="Gill Sans MT"/>
              </a:rPr>
              <a:pPr fontAlgn="auto">
                <a:spcBef>
                  <a:spcPts val="0"/>
                </a:spcBef>
                <a:spcAft>
                  <a:spcPts val="0"/>
                </a:spcAft>
              </a:pPr>
              <a:t>‹nº›</a:t>
            </a:fld>
            <a:endParaRPr lang="pt-BR">
              <a:solidFill>
                <a:srgbClr val="464653"/>
              </a:solidFill>
              <a:latin typeface="Gill Sans MT"/>
            </a:endParaRPr>
          </a:p>
        </p:txBody>
      </p:sp>
      <p:sp>
        <p:nvSpPr>
          <p:cNvPr id="28" name="Conector reto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29" name="Conector reto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Triângulo isósceles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3489822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3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4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18.wmf"/><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21.wmf"/><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7.xml"/><Relationship Id="rId4" Type="http://schemas.openxmlformats.org/officeDocument/2006/relationships/image" Target="../media/image266.png"/></Relationships>
</file>

<file path=ppt/slides/_rels/slide259.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6.png"/><Relationship Id="rId1" Type="http://schemas.openxmlformats.org/officeDocument/2006/relationships/slideLayout" Target="../slideLayouts/slideLayout13.xml"/><Relationship Id="rId5" Type="http://schemas.openxmlformats.org/officeDocument/2006/relationships/image" Target="../media/image287.png"/><Relationship Id="rId4" Type="http://schemas.openxmlformats.org/officeDocument/2006/relationships/image" Target="../media/image282.png"/></Relationships>
</file>

<file path=ppt/slides/_rels/slide278.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3.png"/></Relationships>
</file>

<file path=ppt/slides/_rels/slide292.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6.png"/></Relationships>
</file>

<file path=ppt/slides/_rels/slide294.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MATLAB</a:t>
            </a:r>
            <a:endParaRPr lang="pt-BR" dirty="0"/>
          </a:p>
        </p:txBody>
      </p:sp>
      <p:sp>
        <p:nvSpPr>
          <p:cNvPr id="3" name="Subtítulo 2"/>
          <p:cNvSpPr>
            <a:spLocks noGrp="1"/>
          </p:cNvSpPr>
          <p:nvPr>
            <p:ph type="subTitle" idx="1"/>
          </p:nvPr>
        </p:nvSpPr>
        <p:spPr/>
        <p:txBody>
          <a:bodyPr>
            <a:normAutofit lnSpcReduction="10000"/>
          </a:bodyPr>
          <a:lstStyle/>
          <a:p>
            <a:r>
              <a:rPr lang="pt-BR" dirty="0" smtClean="0"/>
              <a:t>Carlos André Vaz Junior</a:t>
            </a:r>
          </a:p>
          <a:p>
            <a:r>
              <a:rPr lang="pt-BR" dirty="0" smtClean="0"/>
              <a:t>cavazjunior@eq.ufrj.br</a:t>
            </a:r>
            <a:endParaRPr lang="pt-B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58" t="40912" r="20386"/>
          <a:stretch/>
        </p:blipFill>
        <p:spPr bwMode="auto">
          <a:xfrm>
            <a:off x="379537" y="813464"/>
            <a:ext cx="7848872" cy="498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34920034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760" y="992088"/>
            <a:ext cx="2438400" cy="1857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611560" y="611088"/>
            <a:ext cx="1471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&gt;&gt; figure(1)</a:t>
            </a:r>
          </a:p>
        </p:txBody>
      </p:sp>
      <p:sp>
        <p:nvSpPr>
          <p:cNvPr id="4" name="Text Box 7"/>
          <p:cNvSpPr txBox="1">
            <a:spLocks noChangeArrowheads="1"/>
          </p:cNvSpPr>
          <p:nvPr/>
        </p:nvSpPr>
        <p:spPr bwMode="auto">
          <a:xfrm>
            <a:off x="627435" y="3049488"/>
            <a:ext cx="18970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1800">
                <a:latin typeface="Tahoma" pitchFamily="34" charset="0"/>
              </a:rPr>
              <a:t>&gt;&gt; t=0:0.01:10;</a:t>
            </a:r>
          </a:p>
          <a:p>
            <a:r>
              <a:rPr lang="pt-BR" sz="1800">
                <a:latin typeface="Tahoma" pitchFamily="34" charset="0"/>
              </a:rPr>
              <a:t>&gt;&gt; y=sin(t);</a:t>
            </a:r>
          </a:p>
          <a:p>
            <a:r>
              <a:rPr lang="pt-BR" sz="1800">
                <a:latin typeface="Tahoma" pitchFamily="34" charset="0"/>
              </a:rPr>
              <a:t>&gt;&gt; plot(t,y)</a:t>
            </a: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60" y="4051201"/>
            <a:ext cx="2514600" cy="1916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9"/>
          <p:cNvSpPr>
            <a:spLocks noChangeShapeType="1"/>
          </p:cNvSpPr>
          <p:nvPr/>
        </p:nvSpPr>
        <p:spPr bwMode="auto">
          <a:xfrm>
            <a:off x="4497760" y="458688"/>
            <a:ext cx="0" cy="5562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9360" y="992088"/>
            <a:ext cx="2438400" cy="1857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1"/>
          <p:cNvSpPr txBox="1">
            <a:spLocks noChangeArrowheads="1"/>
          </p:cNvSpPr>
          <p:nvPr/>
        </p:nvSpPr>
        <p:spPr bwMode="auto">
          <a:xfrm>
            <a:off x="5031160" y="611088"/>
            <a:ext cx="1471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&gt;&gt; figure(2)</a:t>
            </a:r>
          </a:p>
        </p:txBody>
      </p:sp>
      <p:sp>
        <p:nvSpPr>
          <p:cNvPr id="9" name="Text Box 12"/>
          <p:cNvSpPr txBox="1">
            <a:spLocks noChangeArrowheads="1"/>
          </p:cNvSpPr>
          <p:nvPr/>
        </p:nvSpPr>
        <p:spPr bwMode="auto">
          <a:xfrm>
            <a:off x="5031160" y="3125688"/>
            <a:ext cx="1519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&gt;&gt; z=cos(t);</a:t>
            </a:r>
          </a:p>
          <a:p>
            <a:r>
              <a:rPr lang="pt-BR" sz="1800">
                <a:latin typeface="Tahoma" pitchFamily="34" charset="0"/>
              </a:rPr>
              <a:t>&gt;&gt; plot(t,z)</a:t>
            </a:r>
          </a:p>
        </p:txBody>
      </p:sp>
      <p:pic>
        <p:nvPicPr>
          <p:cNvPr id="1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160" y="4040088"/>
            <a:ext cx="2514600" cy="191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10"/>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
        <p:nvSpPr>
          <p:cNvPr id="12" name="CaixaDeTexto 11"/>
          <p:cNvSpPr txBox="1"/>
          <p:nvPr/>
        </p:nvSpPr>
        <p:spPr>
          <a:xfrm>
            <a:off x="3928840" y="6334705"/>
            <a:ext cx="1175322" cy="461665"/>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pt-BR" dirty="0" smtClean="0"/>
              <a:t>close(2)</a:t>
            </a:r>
            <a:endParaRPr lang="pt-BR" dirty="0"/>
          </a:p>
        </p:txBody>
      </p:sp>
    </p:spTree>
    <p:extLst>
      <p:ext uri="{BB962C8B-B14F-4D97-AF65-F5344CB8AC3E}">
        <p14:creationId xmlns:p14="http://schemas.microsoft.com/office/powerpoint/2010/main" val="18986875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10072"/>
            <a:ext cx="2438400" cy="1857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4"/>
          <p:cNvSpPr txBox="1">
            <a:spLocks noChangeArrowheads="1"/>
          </p:cNvSpPr>
          <p:nvPr/>
        </p:nvSpPr>
        <p:spPr bwMode="auto">
          <a:xfrm>
            <a:off x="762000" y="629072"/>
            <a:ext cx="1471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&gt;&gt; figure(3)</a:t>
            </a:r>
          </a:p>
        </p:txBody>
      </p:sp>
      <p:sp>
        <p:nvSpPr>
          <p:cNvPr id="4" name="Text Box 5"/>
          <p:cNvSpPr txBox="1">
            <a:spLocks noChangeArrowheads="1"/>
          </p:cNvSpPr>
          <p:nvPr/>
        </p:nvSpPr>
        <p:spPr bwMode="auto">
          <a:xfrm>
            <a:off x="777875" y="3234160"/>
            <a:ext cx="2422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1800">
                <a:latin typeface="Tahoma" pitchFamily="34" charset="0"/>
              </a:rPr>
              <a:t>&gt;&gt; subplot(1,2,1)</a:t>
            </a:r>
          </a:p>
        </p:txBody>
      </p:sp>
      <p:sp>
        <p:nvSpPr>
          <p:cNvPr id="5" name="Line 7"/>
          <p:cNvSpPr>
            <a:spLocks noChangeShapeType="1"/>
          </p:cNvSpPr>
          <p:nvPr/>
        </p:nvSpPr>
        <p:spPr bwMode="auto">
          <a:xfrm>
            <a:off x="4648200" y="476672"/>
            <a:ext cx="0" cy="5562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6" name="Text Box 9"/>
          <p:cNvSpPr txBox="1">
            <a:spLocks noChangeArrowheads="1"/>
          </p:cNvSpPr>
          <p:nvPr/>
        </p:nvSpPr>
        <p:spPr bwMode="auto">
          <a:xfrm>
            <a:off x="5181600" y="629072"/>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&gt;&gt; plot(t,y)</a:t>
            </a:r>
          </a:p>
        </p:txBody>
      </p:sp>
      <p:sp>
        <p:nvSpPr>
          <p:cNvPr id="7" name="Text Box 10"/>
          <p:cNvSpPr txBox="1">
            <a:spLocks noChangeArrowheads="1"/>
          </p:cNvSpPr>
          <p:nvPr/>
        </p:nvSpPr>
        <p:spPr bwMode="auto">
          <a:xfrm>
            <a:off x="5181600" y="3143672"/>
            <a:ext cx="20145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dirty="0">
                <a:latin typeface="Tahoma" pitchFamily="34" charset="0"/>
              </a:rPr>
              <a:t>&gt;&gt; </a:t>
            </a:r>
            <a:r>
              <a:rPr lang="pt-BR" sz="1800" dirty="0" err="1">
                <a:latin typeface="Tahoma" pitchFamily="34" charset="0"/>
              </a:rPr>
              <a:t>subplot</a:t>
            </a:r>
            <a:r>
              <a:rPr lang="pt-BR" sz="1800" dirty="0">
                <a:latin typeface="Tahoma" pitchFamily="34" charset="0"/>
              </a:rPr>
              <a:t>(1,2,2)</a:t>
            </a:r>
          </a:p>
          <a:p>
            <a:r>
              <a:rPr lang="pt-BR" sz="1800" dirty="0">
                <a:latin typeface="Tahoma" pitchFamily="34" charset="0"/>
              </a:rPr>
              <a:t>&gt;&gt; </a:t>
            </a:r>
            <a:r>
              <a:rPr lang="pt-BR" sz="1800" dirty="0" err="1">
                <a:latin typeface="Tahoma" pitchFamily="34" charset="0"/>
              </a:rPr>
              <a:t>plot</a:t>
            </a:r>
            <a:r>
              <a:rPr lang="pt-BR" sz="1800" dirty="0">
                <a:latin typeface="Tahoma" pitchFamily="34" charset="0"/>
              </a:rPr>
              <a:t>(</a:t>
            </a:r>
            <a:r>
              <a:rPr lang="pt-BR" sz="1800" dirty="0" err="1">
                <a:latin typeface="Tahoma" pitchFamily="34" charset="0"/>
              </a:rPr>
              <a:t>t,z</a:t>
            </a:r>
            <a:r>
              <a:rPr lang="pt-BR" sz="1800" dirty="0">
                <a:latin typeface="Tahoma" pitchFamily="34" charset="0"/>
              </a:rPr>
              <a:t>)</a:t>
            </a:r>
          </a:p>
        </p:txBody>
      </p:sp>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829472"/>
            <a:ext cx="2590800" cy="1995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10072"/>
            <a:ext cx="2362200" cy="1817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904085"/>
            <a:ext cx="2476500" cy="1906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10"/>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8736639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
        <p:nvSpPr>
          <p:cNvPr id="3" name="Text Box 5"/>
          <p:cNvSpPr txBox="1">
            <a:spLocks noChangeArrowheads="1"/>
          </p:cNvSpPr>
          <p:nvPr/>
        </p:nvSpPr>
        <p:spPr bwMode="auto">
          <a:xfrm>
            <a:off x="2267744" y="1449946"/>
            <a:ext cx="61206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t-BR" sz="3600" dirty="0">
                <a:latin typeface="Tahoma" pitchFamily="34" charset="0"/>
              </a:rPr>
              <a:t>&gt;&gt; </a:t>
            </a:r>
            <a:r>
              <a:rPr lang="pt-BR" sz="3600" dirty="0" err="1">
                <a:latin typeface="Tahoma" pitchFamily="34" charset="0"/>
              </a:rPr>
              <a:t>subplot</a:t>
            </a:r>
            <a:r>
              <a:rPr lang="pt-BR" sz="3600" dirty="0">
                <a:latin typeface="Tahoma" pitchFamily="34" charset="0"/>
              </a:rPr>
              <a:t>(1,2,1)</a:t>
            </a:r>
          </a:p>
        </p:txBody>
      </p:sp>
    </p:spTree>
    <p:extLst>
      <p:ext uri="{BB962C8B-B14F-4D97-AF65-F5344CB8AC3E}">
        <p14:creationId xmlns:p14="http://schemas.microsoft.com/office/powerpoint/2010/main" val="33618075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67544" y="1569368"/>
            <a:ext cx="31273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1800" dirty="0">
                <a:latin typeface="Tahoma" pitchFamily="34" charset="0"/>
              </a:rPr>
              <a:t>&gt;&gt; t=0:0.25:10;</a:t>
            </a:r>
          </a:p>
          <a:p>
            <a:r>
              <a:rPr lang="pt-BR" sz="1800" dirty="0">
                <a:latin typeface="Tahoma" pitchFamily="34" charset="0"/>
              </a:rPr>
              <a:t>&gt;&gt; y=</a:t>
            </a:r>
            <a:r>
              <a:rPr lang="pt-BR" sz="1800" dirty="0" err="1">
                <a:latin typeface="Tahoma" pitchFamily="34" charset="0"/>
              </a:rPr>
              <a:t>sin</a:t>
            </a:r>
            <a:r>
              <a:rPr lang="pt-BR" sz="1800" dirty="0">
                <a:latin typeface="Tahoma" pitchFamily="34" charset="0"/>
              </a:rPr>
              <a:t>(t);</a:t>
            </a:r>
          </a:p>
          <a:p>
            <a:r>
              <a:rPr lang="pt-BR" sz="1800" dirty="0">
                <a:latin typeface="Tahoma" pitchFamily="34" charset="0"/>
              </a:rPr>
              <a:t>&gt;&gt; </a:t>
            </a:r>
            <a:r>
              <a:rPr lang="pt-BR" sz="1800" dirty="0" err="1">
                <a:latin typeface="Tahoma" pitchFamily="34" charset="0"/>
              </a:rPr>
              <a:t>plot</a:t>
            </a:r>
            <a:r>
              <a:rPr lang="pt-BR" sz="1800" dirty="0">
                <a:latin typeface="Tahoma" pitchFamily="34" charset="0"/>
              </a:rPr>
              <a:t>(</a:t>
            </a:r>
            <a:r>
              <a:rPr lang="pt-BR" sz="1800" dirty="0" err="1">
                <a:latin typeface="Tahoma" pitchFamily="34" charset="0"/>
              </a:rPr>
              <a:t>t,y,'r</a:t>
            </a:r>
            <a:r>
              <a:rPr lang="pt-BR" sz="1800" dirty="0">
                <a:latin typeface="Tahoma" pitchFamily="34" charset="0"/>
              </a:rPr>
              <a:t>+')</a:t>
            </a:r>
          </a:p>
          <a:p>
            <a:r>
              <a:rPr lang="pt-BR" sz="1800" dirty="0">
                <a:latin typeface="Tahoma" pitchFamily="34" charset="0"/>
              </a:rPr>
              <a:t>&gt;&gt; </a:t>
            </a:r>
            <a:r>
              <a:rPr lang="pt-BR" sz="1800" dirty="0" err="1">
                <a:latin typeface="Tahoma" pitchFamily="34" charset="0"/>
              </a:rPr>
              <a:t>xlabel</a:t>
            </a:r>
            <a:r>
              <a:rPr lang="pt-BR" sz="1800" dirty="0">
                <a:latin typeface="Tahoma" pitchFamily="34" charset="0"/>
              </a:rPr>
              <a:t>('tempo')</a:t>
            </a:r>
          </a:p>
          <a:p>
            <a:r>
              <a:rPr lang="pt-BR" sz="1800" dirty="0">
                <a:latin typeface="Tahoma" pitchFamily="34" charset="0"/>
              </a:rPr>
              <a:t>&gt;&gt; </a:t>
            </a:r>
            <a:r>
              <a:rPr lang="pt-BR" sz="1800" dirty="0" err="1">
                <a:latin typeface="Tahoma" pitchFamily="34" charset="0"/>
              </a:rPr>
              <a:t>ylabel</a:t>
            </a:r>
            <a:r>
              <a:rPr lang="pt-BR" sz="1800" dirty="0">
                <a:latin typeface="Tahoma" pitchFamily="34" charset="0"/>
              </a:rPr>
              <a:t>('seno')</a:t>
            </a:r>
          </a:p>
          <a:p>
            <a:r>
              <a:rPr lang="pt-BR" sz="1800" dirty="0">
                <a:latin typeface="Tahoma" pitchFamily="34" charset="0"/>
              </a:rPr>
              <a:t>&gt;&gt; </a:t>
            </a:r>
            <a:r>
              <a:rPr lang="pt-BR" sz="1800" dirty="0" err="1">
                <a:latin typeface="Tahoma" pitchFamily="34" charset="0"/>
              </a:rPr>
              <a:t>title</a:t>
            </a:r>
            <a:r>
              <a:rPr lang="pt-BR" sz="1800" dirty="0">
                <a:latin typeface="Tahoma" pitchFamily="34" charset="0"/>
              </a:rPr>
              <a:t>('Seno vs. Tempo')</a:t>
            </a:r>
          </a:p>
          <a:p>
            <a:r>
              <a:rPr lang="pt-BR" sz="1800" dirty="0">
                <a:latin typeface="Tahoma" pitchFamily="34" charset="0"/>
              </a:rPr>
              <a:t>&gt;&gt; </a:t>
            </a:r>
            <a:r>
              <a:rPr lang="pt-BR" sz="1800" dirty="0" err="1">
                <a:latin typeface="Tahoma" pitchFamily="34" charset="0"/>
              </a:rPr>
              <a:t>Axis</a:t>
            </a:r>
            <a:r>
              <a:rPr lang="pt-BR" sz="1800" dirty="0">
                <a:latin typeface="Tahoma" pitchFamily="34" charset="0"/>
              </a:rPr>
              <a:t>([0 10 -2 2])</a:t>
            </a:r>
          </a:p>
        </p:txBody>
      </p:sp>
      <p:pic>
        <p:nvPicPr>
          <p:cNvPr id="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559" y="1340768"/>
            <a:ext cx="4838700" cy="4225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7274443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598" t="32004" r="20086" b="24174"/>
          <a:stretch/>
        </p:blipFill>
        <p:spPr bwMode="auto">
          <a:xfrm>
            <a:off x="543855" y="1412776"/>
            <a:ext cx="7916577"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805070" y="805358"/>
            <a:ext cx="1268296" cy="461665"/>
          </a:xfrm>
          <a:prstGeom prst="rect">
            <a:avLst/>
          </a:prstGeom>
          <a:noFill/>
        </p:spPr>
        <p:txBody>
          <a:bodyPr wrap="none" rtlCol="0">
            <a:spAutoFit/>
          </a:bodyPr>
          <a:lstStyle/>
          <a:p>
            <a:r>
              <a:rPr lang="pt-BR" dirty="0" smtClean="0"/>
              <a:t>help </a:t>
            </a:r>
            <a:r>
              <a:rPr lang="pt-BR" dirty="0" err="1" smtClean="0"/>
              <a:t>plot</a:t>
            </a:r>
            <a:endParaRPr lang="pt-BR" dirty="0"/>
          </a:p>
        </p:txBody>
      </p:sp>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9520832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049" y="2276872"/>
            <a:ext cx="5102807" cy="450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 y="18143"/>
            <a:ext cx="4438957" cy="39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6773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9" y="22678"/>
            <a:ext cx="3617346" cy="319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5" y="1822431"/>
            <a:ext cx="5650992" cy="498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8064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69" y="575455"/>
            <a:ext cx="879668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8922194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81" y="41049"/>
            <a:ext cx="5191125" cy="654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863" t="70961" r="346" b="23847"/>
          <a:stretch/>
        </p:blipFill>
        <p:spPr bwMode="auto">
          <a:xfrm>
            <a:off x="5465162" y="2808830"/>
            <a:ext cx="3519181"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0598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27584" y="980728"/>
            <a:ext cx="42672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sz="1800">
                <a:latin typeface="Tahoma" pitchFamily="34" charset="0"/>
              </a:rPr>
              <a:t>&gt;&gt; x = [1  3  0.5  2.5  2];</a:t>
            </a:r>
          </a:p>
          <a:p>
            <a:pPr>
              <a:spcBef>
                <a:spcPct val="50000"/>
              </a:spcBef>
            </a:pPr>
            <a:r>
              <a:rPr lang="pt-BR" sz="1800">
                <a:latin typeface="Tahoma" pitchFamily="34" charset="0"/>
              </a:rPr>
              <a:t>&gt;&gt; explode = [0 1 0 0 0];</a:t>
            </a:r>
          </a:p>
          <a:p>
            <a:pPr>
              <a:spcBef>
                <a:spcPct val="50000"/>
              </a:spcBef>
            </a:pPr>
            <a:r>
              <a:rPr lang="pt-BR" sz="1800">
                <a:latin typeface="Tahoma" pitchFamily="34" charset="0"/>
              </a:rPr>
              <a:t>&gt;&gt; pie(x,explode)</a:t>
            </a:r>
          </a:p>
          <a:p>
            <a:pPr>
              <a:spcBef>
                <a:spcPct val="50000"/>
              </a:spcBef>
            </a:pPr>
            <a:r>
              <a:rPr lang="pt-BR" sz="1800">
                <a:latin typeface="Tahoma" pitchFamily="34" charset="0"/>
              </a:rPr>
              <a:t>&gt;&gt; colormap jet</a:t>
            </a:r>
          </a:p>
          <a:p>
            <a:pPr>
              <a:spcBef>
                <a:spcPct val="50000"/>
              </a:spcBef>
            </a:pPr>
            <a:r>
              <a:rPr lang="pt-BR" sz="1800">
                <a:latin typeface="Tahoma" pitchFamily="34" charset="0"/>
              </a:rPr>
              <a:t>&gt;&gt; legend('EMB','IND','ACO','DIV','POT')</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784" y="3190528"/>
            <a:ext cx="3657600" cy="3194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48344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58" t="40585" r="8964" b="4099"/>
          <a:stretch/>
        </p:blipFill>
        <p:spPr bwMode="auto">
          <a:xfrm>
            <a:off x="195511" y="809278"/>
            <a:ext cx="8856862" cy="434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140337756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99592" y="908720"/>
            <a:ext cx="42672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sz="1800">
                <a:latin typeface="Tahoma" pitchFamily="34" charset="0"/>
              </a:rPr>
              <a:t>&gt;&gt; x = [1  3  0.5  2.5  2];</a:t>
            </a:r>
          </a:p>
          <a:p>
            <a:pPr>
              <a:spcBef>
                <a:spcPct val="50000"/>
              </a:spcBef>
            </a:pPr>
            <a:r>
              <a:rPr lang="pt-BR" sz="1800">
                <a:latin typeface="Tahoma" pitchFamily="34" charset="0"/>
              </a:rPr>
              <a:t>&gt;&gt; explode = [0 1 0 0 0];</a:t>
            </a:r>
          </a:p>
          <a:p>
            <a:pPr>
              <a:spcBef>
                <a:spcPct val="50000"/>
              </a:spcBef>
            </a:pPr>
            <a:r>
              <a:rPr lang="pt-BR" sz="1800" b="1">
                <a:latin typeface="Tahoma" pitchFamily="34" charset="0"/>
              </a:rPr>
              <a:t>&gt;&gt; pie3(x,explode)</a:t>
            </a:r>
          </a:p>
          <a:p>
            <a:pPr>
              <a:spcBef>
                <a:spcPct val="50000"/>
              </a:spcBef>
            </a:pPr>
            <a:r>
              <a:rPr lang="pt-BR" sz="1800">
                <a:latin typeface="Tahoma" pitchFamily="34" charset="0"/>
              </a:rPr>
              <a:t>&gt;&gt; colormap jet</a:t>
            </a:r>
          </a:p>
          <a:p>
            <a:pPr>
              <a:spcBef>
                <a:spcPct val="50000"/>
              </a:spcBef>
            </a:pPr>
            <a:r>
              <a:rPr lang="pt-BR" sz="1800">
                <a:latin typeface="Tahoma" pitchFamily="34" charset="0"/>
              </a:rPr>
              <a:t>&gt;&gt; legend('EMB','IND','ACO','DIV','POT')</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l="22560" t="33836" r="25356" b="6477"/>
          <a:stretch>
            <a:fillRect/>
          </a:stretch>
        </p:blipFill>
        <p:spPr bwMode="auto">
          <a:xfrm>
            <a:off x="5625580" y="3348708"/>
            <a:ext cx="2817812" cy="2819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9515340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
        <p:nvSpPr>
          <p:cNvPr id="3" name="Rectangle 2"/>
          <p:cNvSpPr>
            <a:spLocks noChangeArrowheads="1"/>
          </p:cNvSpPr>
          <p:nvPr/>
        </p:nvSpPr>
        <p:spPr bwMode="auto">
          <a:xfrm>
            <a:off x="1043608" y="980728"/>
            <a:ext cx="27432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sz="1800">
                <a:latin typeface="Tahoma" pitchFamily="34" charset="0"/>
              </a:rPr>
              <a:t>&gt;&gt; x = -2.9:0.2:2.9;</a:t>
            </a:r>
          </a:p>
          <a:p>
            <a:pPr>
              <a:spcBef>
                <a:spcPct val="50000"/>
              </a:spcBef>
            </a:pPr>
            <a:r>
              <a:rPr lang="pt-BR" sz="1800">
                <a:latin typeface="Tahoma" pitchFamily="34" charset="0"/>
              </a:rPr>
              <a:t>&gt;&gt; bar(x,exp(-x.*x))</a:t>
            </a:r>
          </a:p>
          <a:p>
            <a:pPr>
              <a:spcBef>
                <a:spcPct val="50000"/>
              </a:spcBef>
            </a:pPr>
            <a:r>
              <a:rPr lang="pt-BR" sz="1800">
                <a:latin typeface="Tahoma" pitchFamily="34" charset="0"/>
              </a:rPr>
              <a:t>&gt;&gt; colormap hsv</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808" y="1572866"/>
            <a:ext cx="4724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7684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ext Box 3"/>
          <p:cNvSpPr txBox="1">
            <a:spLocks noChangeArrowheads="1"/>
          </p:cNvSpPr>
          <p:nvPr/>
        </p:nvSpPr>
        <p:spPr bwMode="auto">
          <a:xfrm>
            <a:off x="0" y="0"/>
            <a:ext cx="230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000">
                <a:solidFill>
                  <a:schemeClr val="bg1"/>
                </a:solidFill>
              </a:rPr>
              <a:t>Gráficos - Superfície</a:t>
            </a:r>
          </a:p>
        </p:txBody>
      </p:sp>
      <p:sp>
        <p:nvSpPr>
          <p:cNvPr id="2" name="Retângulo 1"/>
          <p:cNvSpPr/>
          <p:nvPr/>
        </p:nvSpPr>
        <p:spPr>
          <a:xfrm>
            <a:off x="-36512" y="-27384"/>
            <a:ext cx="9180512" cy="688538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2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0" t="16744" r="6994" b="4914"/>
          <a:stretch/>
        </p:blipFill>
        <p:spPr bwMode="auto">
          <a:xfrm>
            <a:off x="1154906" y="836712"/>
            <a:ext cx="6408712" cy="489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8608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533400" y="2133600"/>
            <a:ext cx="524033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xx=0:0.01:1;</a:t>
            </a:r>
          </a:p>
          <a:p>
            <a:r>
              <a:rPr lang="pt-BR" sz="1800">
                <a:latin typeface="Tahoma" pitchFamily="34" charset="0"/>
              </a:rPr>
              <a:t>yy=0:0.01:1;</a:t>
            </a:r>
          </a:p>
          <a:p>
            <a:r>
              <a:rPr lang="pt-BR" sz="1800">
                <a:latin typeface="Tahoma" pitchFamily="34" charset="0"/>
              </a:rPr>
              <a:t>[X,Y]=meshgrid(xx,yy);</a:t>
            </a:r>
          </a:p>
          <a:p>
            <a:endParaRPr lang="pt-BR" sz="1800">
              <a:latin typeface="Tahoma" pitchFamily="34" charset="0"/>
            </a:endParaRPr>
          </a:p>
          <a:p>
            <a:r>
              <a:rPr lang="pt-BR" sz="1800">
                <a:latin typeface="Tahoma" pitchFamily="34" charset="0"/>
              </a:rPr>
              <a:t>Z=exp(-0.5*(X.^2+Y.^2));</a:t>
            </a:r>
          </a:p>
          <a:p>
            <a:endParaRPr lang="pt-BR" sz="1800">
              <a:latin typeface="Tahoma" pitchFamily="34" charset="0"/>
            </a:endParaRPr>
          </a:p>
          <a:p>
            <a:r>
              <a:rPr lang="pt-BR" sz="1800">
                <a:latin typeface="Tahoma" pitchFamily="34" charset="0"/>
              </a:rPr>
              <a:t>colormap jet</a:t>
            </a:r>
          </a:p>
          <a:p>
            <a:r>
              <a:rPr lang="pt-BR" sz="1800">
                <a:latin typeface="Tahoma" pitchFamily="34" charset="0"/>
              </a:rPr>
              <a:t>figure(1);surf(X,Y,Z); rotate3d on; shading interp;</a:t>
            </a:r>
          </a:p>
        </p:txBody>
      </p:sp>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8122403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66800"/>
            <a:ext cx="5410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5041107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66800"/>
            <a:ext cx="5410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13837238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533400" y="2133600"/>
            <a:ext cx="524033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xx=0:0.01:1;</a:t>
            </a:r>
          </a:p>
          <a:p>
            <a:r>
              <a:rPr lang="pt-BR" sz="1800">
                <a:latin typeface="Tahoma" pitchFamily="34" charset="0"/>
              </a:rPr>
              <a:t>yy=0:0.01:1;</a:t>
            </a:r>
          </a:p>
          <a:p>
            <a:r>
              <a:rPr lang="pt-BR" sz="1800">
                <a:latin typeface="Tahoma" pitchFamily="34" charset="0"/>
              </a:rPr>
              <a:t>[X,Y]=meshgrid(xx,yy);</a:t>
            </a:r>
          </a:p>
          <a:p>
            <a:endParaRPr lang="pt-BR" sz="1800">
              <a:latin typeface="Tahoma" pitchFamily="34" charset="0"/>
            </a:endParaRPr>
          </a:p>
          <a:p>
            <a:r>
              <a:rPr lang="pt-BR" sz="1800">
                <a:latin typeface="Tahoma" pitchFamily="34" charset="0"/>
              </a:rPr>
              <a:t>Z=X.*X.*Y;</a:t>
            </a:r>
          </a:p>
          <a:p>
            <a:endParaRPr lang="pt-BR" sz="1800">
              <a:latin typeface="Tahoma" pitchFamily="34" charset="0"/>
            </a:endParaRPr>
          </a:p>
          <a:p>
            <a:r>
              <a:rPr lang="pt-BR" sz="1800">
                <a:latin typeface="Tahoma" pitchFamily="34" charset="0"/>
              </a:rPr>
              <a:t>colormap jet</a:t>
            </a:r>
          </a:p>
          <a:p>
            <a:r>
              <a:rPr lang="pt-BR" sz="1800">
                <a:latin typeface="Tahoma" pitchFamily="34" charset="0"/>
              </a:rPr>
              <a:t>figure(1);surf(X,Y,Z); rotate3d on; shading interp;</a:t>
            </a:r>
          </a:p>
        </p:txBody>
      </p:sp>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6046364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66800"/>
            <a:ext cx="5410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6222099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7800"/>
            <a:ext cx="541020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5446935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860671" y="585554"/>
            <a:ext cx="928459"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pt-BR" sz="3600" dirty="0" err="1" smtClean="0"/>
              <a:t>find</a:t>
            </a:r>
            <a:endParaRPr lang="pt-BR" sz="3600"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08" t="40108" r="29722" b="14363"/>
          <a:stretch/>
        </p:blipFill>
        <p:spPr bwMode="auto">
          <a:xfrm>
            <a:off x="1331640" y="1727447"/>
            <a:ext cx="6408712" cy="470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730854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2400523" y="2348880"/>
            <a:ext cx="4403725" cy="1447800"/>
            <a:chOff x="1536" y="816"/>
            <a:chExt cx="2774" cy="912"/>
          </a:xfrm>
        </p:grpSpPr>
        <p:pic>
          <p:nvPicPr>
            <p:cNvPr id="3" name="Picture 8"/>
            <p:cNvPicPr>
              <a:picLocks noChangeAspect="1" noChangeArrowheads="1"/>
            </p:cNvPicPr>
            <p:nvPr/>
          </p:nvPicPr>
          <p:blipFill>
            <a:blip r:embed="rId2">
              <a:extLst>
                <a:ext uri="{28A0092B-C50C-407E-A947-70E740481C1C}">
                  <a14:useLocalDpi xmlns:a14="http://schemas.microsoft.com/office/drawing/2010/main" val="0"/>
                </a:ext>
              </a:extLst>
            </a:blip>
            <a:srcRect l="1476" t="17783" r="56697" b="68985"/>
            <a:stretch>
              <a:fillRect/>
            </a:stretch>
          </p:blipFill>
          <p:spPr bwMode="auto">
            <a:xfrm>
              <a:off x="1536" y="816"/>
              <a:ext cx="2721" cy="5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9"/>
            <p:cNvSpPr txBox="1">
              <a:spLocks noChangeArrowheads="1"/>
            </p:cNvSpPr>
            <p:nvPr/>
          </p:nvSpPr>
          <p:spPr bwMode="auto">
            <a:xfrm>
              <a:off x="1584" y="1440"/>
              <a:ext cx="27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dirty="0"/>
                <a:t>http://newsreader.mathworks.com</a:t>
              </a:r>
            </a:p>
          </p:txBody>
        </p:sp>
      </p:grpSp>
      <p:sp>
        <p:nvSpPr>
          <p:cNvPr id="5" name="Retângulo 4"/>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35792625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82" t="52575" r="46413" b="7588"/>
          <a:stretch/>
        </p:blipFill>
        <p:spPr bwMode="auto">
          <a:xfrm>
            <a:off x="2915816" y="895350"/>
            <a:ext cx="3600400" cy="481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42647040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82" t="12466" r="2489" b="5691"/>
          <a:stretch/>
        </p:blipFill>
        <p:spPr bwMode="auto">
          <a:xfrm>
            <a:off x="1043608" y="1056506"/>
            <a:ext cx="7810500"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98934" y="483146"/>
            <a:ext cx="1951175" cy="461665"/>
          </a:xfrm>
          <a:prstGeom prst="rect">
            <a:avLst/>
          </a:prstGeom>
          <a:noFill/>
        </p:spPr>
        <p:txBody>
          <a:bodyPr wrap="none" rtlCol="0">
            <a:spAutoFit/>
          </a:bodyPr>
          <a:lstStyle/>
          <a:p>
            <a:r>
              <a:rPr lang="pt-BR" dirty="0"/>
              <a:t>&gt;&gt; </a:t>
            </a:r>
            <a:r>
              <a:rPr lang="pt-BR" dirty="0" smtClean="0"/>
              <a:t>x=0:0.1:15</a:t>
            </a:r>
            <a:endParaRPr lang="pt-BR" dirty="0"/>
          </a:p>
        </p:txBody>
      </p:sp>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6358130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82" t="79404" r="25915" b="7903"/>
          <a:stretch/>
        </p:blipFill>
        <p:spPr bwMode="auto">
          <a:xfrm>
            <a:off x="323528" y="692696"/>
            <a:ext cx="691815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203848" y="2295664"/>
            <a:ext cx="2012089" cy="523220"/>
          </a:xfrm>
          <a:prstGeom prst="rect">
            <a:avLst/>
          </a:prstGeom>
          <a:noFill/>
        </p:spPr>
        <p:txBody>
          <a:bodyPr wrap="none" rtlCol="0">
            <a:spAutoFit/>
          </a:bodyPr>
          <a:lstStyle/>
          <a:p>
            <a:r>
              <a:rPr lang="pt-BR" sz="2800" dirty="0"/>
              <a:t> x(</a:t>
            </a:r>
            <a:r>
              <a:rPr lang="pt-BR" sz="2800" dirty="0" err="1"/>
              <a:t>pos</a:t>
            </a:r>
            <a:r>
              <a:rPr lang="pt-BR" sz="2800" dirty="0"/>
              <a:t>)=</a:t>
            </a:r>
            <a:r>
              <a:rPr lang="pt-BR" sz="2800" dirty="0" err="1"/>
              <a:t>nan</a:t>
            </a:r>
            <a:r>
              <a:rPr lang="pt-BR" sz="2800" dirty="0"/>
              <a:t>;</a:t>
            </a:r>
          </a:p>
        </p:txBody>
      </p:sp>
      <p:pic>
        <p:nvPicPr>
          <p:cNvPr id="1946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8140" t="54878" r="2562" b="6368"/>
          <a:stretch/>
        </p:blipFill>
        <p:spPr bwMode="auto">
          <a:xfrm>
            <a:off x="323528" y="3140968"/>
            <a:ext cx="836148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3560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95536" y="726976"/>
            <a:ext cx="7899920" cy="1569660"/>
          </a:xfrm>
          <a:prstGeom prst="rect">
            <a:avLst/>
          </a:prstGeom>
          <a:noFill/>
        </p:spPr>
        <p:txBody>
          <a:bodyPr wrap="none" rtlCol="0">
            <a:spAutoFit/>
          </a:bodyPr>
          <a:lstStyle/>
          <a:p>
            <a:r>
              <a:rPr lang="es-ES" sz="3200" dirty="0"/>
              <a:t>&gt;&gt; y2 = (0.029*(x.^2)) + (0.4092*x) + 5.4447;</a:t>
            </a:r>
          </a:p>
          <a:p>
            <a:endParaRPr lang="es-ES" sz="3200" dirty="0" smtClean="0"/>
          </a:p>
          <a:p>
            <a:r>
              <a:rPr lang="es-ES" sz="3200" dirty="0" smtClean="0"/>
              <a:t>&gt;&gt; </a:t>
            </a:r>
            <a:r>
              <a:rPr lang="es-ES" sz="3200" dirty="0" err="1"/>
              <a:t>plot</a:t>
            </a:r>
            <a:r>
              <a:rPr lang="es-ES" sz="3200" dirty="0"/>
              <a:t>(x,y2)</a:t>
            </a:r>
            <a:endParaRPr lang="pt-BR" sz="32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905000"/>
            <a:ext cx="5486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lipse 2"/>
          <p:cNvSpPr/>
          <p:nvPr/>
        </p:nvSpPr>
        <p:spPr>
          <a:xfrm>
            <a:off x="7956376" y="6021288"/>
            <a:ext cx="50405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264314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7800"/>
            <a:ext cx="541020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9254156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219200" y="1590675"/>
            <a:ext cx="73279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%Malha triangular da base</a:t>
            </a:r>
          </a:p>
          <a:p>
            <a:r>
              <a:rPr lang="pt-BR" sz="1800">
                <a:latin typeface="Tahoma" pitchFamily="34" charset="0"/>
              </a:rPr>
              <a:t> %malha da base</a:t>
            </a:r>
          </a:p>
          <a:p>
            <a:r>
              <a:rPr lang="pt-BR" sz="1800">
                <a:latin typeface="Tahoma" pitchFamily="34" charset="0"/>
              </a:rPr>
              <a:t> xx=0:0.01:1;</a:t>
            </a:r>
          </a:p>
          <a:p>
            <a:r>
              <a:rPr lang="pt-BR" sz="1800">
                <a:latin typeface="Tahoma" pitchFamily="34" charset="0"/>
              </a:rPr>
              <a:t> yy=0:0.01:1;</a:t>
            </a:r>
          </a:p>
          <a:p>
            <a:r>
              <a:rPr lang="pt-BR" sz="1800">
                <a:latin typeface="Tahoma" pitchFamily="34" charset="0"/>
              </a:rPr>
              <a:t> [X,Y]=meshgrid(xx,yy);</a:t>
            </a:r>
          </a:p>
          <a:p>
            <a:r>
              <a:rPr lang="pt-BR" sz="1800">
                <a:latin typeface="Tahoma" pitchFamily="34" charset="0"/>
              </a:rPr>
              <a:t> Z=1-X-Y;</a:t>
            </a:r>
          </a:p>
          <a:p>
            <a:r>
              <a:rPr lang="pt-BR" sz="1800">
                <a:latin typeface="Tahoma" pitchFamily="34" charset="0"/>
              </a:rPr>
              <a:t> %aplica a restrição para usar só a base do triangulo</a:t>
            </a:r>
          </a:p>
          <a:p>
            <a:r>
              <a:rPr lang="pt-BR" sz="1800">
                <a:latin typeface="Tahoma" pitchFamily="34" charset="0"/>
              </a:rPr>
              <a:t> %onde existe consistência física (o que nao tem vira "Not a Number")</a:t>
            </a:r>
          </a:p>
          <a:p>
            <a:r>
              <a:rPr lang="pt-BR" sz="1800">
                <a:latin typeface="Tahoma" pitchFamily="34" charset="0"/>
              </a:rPr>
              <a:t> iz=find(Z&lt;0);Z(iz)=nan;</a:t>
            </a:r>
          </a:p>
          <a:p>
            <a:endParaRPr lang="pt-BR" sz="1800">
              <a:latin typeface="Tahoma" pitchFamily="34" charset="0"/>
            </a:endParaRPr>
          </a:p>
        </p:txBody>
      </p:sp>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7680218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219200" y="1590675"/>
            <a:ext cx="73279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%Malha triangular da base</a:t>
            </a:r>
          </a:p>
          <a:p>
            <a:r>
              <a:rPr lang="pt-BR" sz="1800">
                <a:latin typeface="Tahoma" pitchFamily="34" charset="0"/>
              </a:rPr>
              <a:t> %malha da base</a:t>
            </a:r>
          </a:p>
          <a:p>
            <a:r>
              <a:rPr lang="pt-BR" sz="1800">
                <a:latin typeface="Tahoma" pitchFamily="34" charset="0"/>
              </a:rPr>
              <a:t> xx=0:0.01:1;</a:t>
            </a:r>
          </a:p>
          <a:p>
            <a:r>
              <a:rPr lang="pt-BR" sz="1800">
                <a:latin typeface="Tahoma" pitchFamily="34" charset="0"/>
              </a:rPr>
              <a:t> yy=0:0.01:1;</a:t>
            </a:r>
          </a:p>
          <a:p>
            <a:r>
              <a:rPr lang="pt-BR" sz="1800">
                <a:latin typeface="Tahoma" pitchFamily="34" charset="0"/>
              </a:rPr>
              <a:t> [X,Y]=meshgrid(xx,yy);</a:t>
            </a:r>
          </a:p>
          <a:p>
            <a:r>
              <a:rPr lang="pt-BR" sz="1800">
                <a:latin typeface="Tahoma" pitchFamily="34" charset="0"/>
              </a:rPr>
              <a:t> Z=1-X-Y;</a:t>
            </a:r>
          </a:p>
          <a:p>
            <a:r>
              <a:rPr lang="pt-BR" sz="1800">
                <a:latin typeface="Tahoma" pitchFamily="34" charset="0"/>
              </a:rPr>
              <a:t> %aplica a restrição para usar só a base do triangulo</a:t>
            </a:r>
          </a:p>
          <a:p>
            <a:r>
              <a:rPr lang="pt-BR" sz="1800">
                <a:latin typeface="Tahoma" pitchFamily="34" charset="0"/>
              </a:rPr>
              <a:t> %onde existe consistência física (o que não tem vira "Not a Number")</a:t>
            </a:r>
          </a:p>
          <a:p>
            <a:r>
              <a:rPr lang="pt-BR" sz="1800">
                <a:latin typeface="Tahoma" pitchFamily="34" charset="0"/>
              </a:rPr>
              <a:t> iz=find(Z&lt;0);Z(iz)=nan;</a:t>
            </a:r>
          </a:p>
          <a:p>
            <a:endParaRPr lang="pt-BR" sz="1800">
              <a:latin typeface="Tahoma" pitchFamily="34" charset="0"/>
            </a:endParaRPr>
          </a:p>
        </p:txBody>
      </p:sp>
      <p:sp>
        <p:nvSpPr>
          <p:cNvPr id="102404" name="Line 4"/>
          <p:cNvSpPr>
            <a:spLocks noChangeShapeType="1"/>
          </p:cNvSpPr>
          <p:nvPr/>
        </p:nvSpPr>
        <p:spPr bwMode="auto">
          <a:xfrm flipH="1">
            <a:off x="4038600" y="1828800"/>
            <a:ext cx="2438400" cy="762000"/>
          </a:xfrm>
          <a:prstGeom prst="line">
            <a:avLst/>
          </a:prstGeom>
          <a:noFill/>
          <a:ln w="9525">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102405" name="Text Box 5"/>
          <p:cNvSpPr txBox="1">
            <a:spLocks noChangeArrowheads="1"/>
          </p:cNvSpPr>
          <p:nvPr/>
        </p:nvSpPr>
        <p:spPr bwMode="auto">
          <a:xfrm>
            <a:off x="6553200" y="1219200"/>
            <a:ext cx="2089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000">
                <a:solidFill>
                  <a:srgbClr val="FF0066"/>
                </a:solidFill>
                <a:latin typeface="Tahoma" pitchFamily="34" charset="0"/>
              </a:rPr>
              <a:t>Composição</a:t>
            </a:r>
          </a:p>
          <a:p>
            <a:r>
              <a:rPr lang="pt-BR" sz="2000">
                <a:solidFill>
                  <a:srgbClr val="FF0066"/>
                </a:solidFill>
                <a:latin typeface="Tahoma" pitchFamily="34" charset="0"/>
              </a:rPr>
              <a:t>(3 componentes)</a:t>
            </a:r>
          </a:p>
        </p:txBody>
      </p:sp>
      <p:sp>
        <p:nvSpPr>
          <p:cNvPr id="102407" name="Rectangle 7"/>
          <p:cNvSpPr>
            <a:spLocks noChangeArrowheads="1"/>
          </p:cNvSpPr>
          <p:nvPr/>
        </p:nvSpPr>
        <p:spPr bwMode="auto">
          <a:xfrm>
            <a:off x="990600" y="2209800"/>
            <a:ext cx="2925763" cy="1090613"/>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7" name="Retângulo 6"/>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5560332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026"/>
          <p:cNvSpPr txBox="1">
            <a:spLocks noChangeArrowheads="1"/>
          </p:cNvSpPr>
          <p:nvPr/>
        </p:nvSpPr>
        <p:spPr bwMode="auto">
          <a:xfrm>
            <a:off x="1219200" y="1590675"/>
            <a:ext cx="73279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%Malha triangular da base</a:t>
            </a:r>
          </a:p>
          <a:p>
            <a:r>
              <a:rPr lang="pt-BR" sz="1800">
                <a:latin typeface="Tahoma" pitchFamily="34" charset="0"/>
              </a:rPr>
              <a:t> %malha da base</a:t>
            </a:r>
          </a:p>
          <a:p>
            <a:r>
              <a:rPr lang="pt-BR" sz="1800">
                <a:latin typeface="Tahoma" pitchFamily="34" charset="0"/>
              </a:rPr>
              <a:t> xx=0:0.01:1;</a:t>
            </a:r>
          </a:p>
          <a:p>
            <a:r>
              <a:rPr lang="pt-BR" sz="1800">
                <a:latin typeface="Tahoma" pitchFamily="34" charset="0"/>
              </a:rPr>
              <a:t> yy=0:0.01:1;</a:t>
            </a:r>
          </a:p>
          <a:p>
            <a:r>
              <a:rPr lang="pt-BR" sz="1800">
                <a:latin typeface="Tahoma" pitchFamily="34" charset="0"/>
              </a:rPr>
              <a:t> [X,Y]=meshgrid(xx,yy);</a:t>
            </a:r>
          </a:p>
          <a:p>
            <a:r>
              <a:rPr lang="pt-BR" sz="1800">
                <a:latin typeface="Tahoma" pitchFamily="34" charset="0"/>
              </a:rPr>
              <a:t> Z=1-X-Y;</a:t>
            </a:r>
          </a:p>
          <a:p>
            <a:r>
              <a:rPr lang="pt-BR" sz="1800">
                <a:latin typeface="Tahoma" pitchFamily="34" charset="0"/>
              </a:rPr>
              <a:t> %aplica a restrição para usar só a base do triangulo</a:t>
            </a:r>
          </a:p>
          <a:p>
            <a:r>
              <a:rPr lang="pt-BR" sz="1800">
                <a:latin typeface="Tahoma" pitchFamily="34" charset="0"/>
              </a:rPr>
              <a:t> %onde existe consistência física (o que não tem vira "Not a Number")</a:t>
            </a:r>
          </a:p>
          <a:p>
            <a:r>
              <a:rPr lang="pt-BR" sz="1800">
                <a:latin typeface="Tahoma" pitchFamily="34" charset="0"/>
              </a:rPr>
              <a:t> iz=find(Z&lt;0);Z(iz)=nan;</a:t>
            </a:r>
          </a:p>
          <a:p>
            <a:endParaRPr lang="pt-BR" sz="1800">
              <a:latin typeface="Tahoma" pitchFamily="34" charset="0"/>
            </a:endParaRPr>
          </a:p>
        </p:txBody>
      </p:sp>
      <p:sp>
        <p:nvSpPr>
          <p:cNvPr id="103428" name="Line 1028"/>
          <p:cNvSpPr>
            <a:spLocks noChangeShapeType="1"/>
          </p:cNvSpPr>
          <p:nvPr/>
        </p:nvSpPr>
        <p:spPr bwMode="auto">
          <a:xfrm flipH="1">
            <a:off x="4191000" y="1905000"/>
            <a:ext cx="1676400" cy="990600"/>
          </a:xfrm>
          <a:prstGeom prst="line">
            <a:avLst/>
          </a:prstGeom>
          <a:noFill/>
          <a:ln w="9525">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103429" name="Text Box 1029"/>
          <p:cNvSpPr txBox="1">
            <a:spLocks noChangeArrowheads="1"/>
          </p:cNvSpPr>
          <p:nvPr/>
        </p:nvSpPr>
        <p:spPr bwMode="auto">
          <a:xfrm>
            <a:off x="5961063" y="990600"/>
            <a:ext cx="3030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2000">
                <a:solidFill>
                  <a:srgbClr val="FF0066"/>
                </a:solidFill>
                <a:latin typeface="Tahoma" pitchFamily="34" charset="0"/>
              </a:rPr>
              <a:t>Alguns Z são</a:t>
            </a:r>
          </a:p>
          <a:p>
            <a:r>
              <a:rPr lang="pt-BR" sz="2000">
                <a:solidFill>
                  <a:srgbClr val="FF0066"/>
                </a:solidFill>
                <a:latin typeface="Tahoma" pitchFamily="34" charset="0"/>
              </a:rPr>
              <a:t>negativos! Não pode!</a:t>
            </a:r>
          </a:p>
        </p:txBody>
      </p:sp>
      <p:sp>
        <p:nvSpPr>
          <p:cNvPr id="103431" name="Rectangle 1031"/>
          <p:cNvSpPr>
            <a:spLocks noChangeArrowheads="1"/>
          </p:cNvSpPr>
          <p:nvPr/>
        </p:nvSpPr>
        <p:spPr bwMode="auto">
          <a:xfrm>
            <a:off x="990600" y="2971800"/>
            <a:ext cx="7467600" cy="11430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7" name="Retângulo 6"/>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0871721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026"/>
          <p:cNvSpPr txBox="1">
            <a:spLocks noChangeArrowheads="1"/>
          </p:cNvSpPr>
          <p:nvPr/>
        </p:nvSpPr>
        <p:spPr bwMode="auto">
          <a:xfrm>
            <a:off x="1295400" y="1295400"/>
            <a:ext cx="54657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a:latin typeface="Tahoma" pitchFamily="34" charset="0"/>
              </a:rPr>
              <a:t>vv1=(X.*log(X))+(Y.*log(Y))+(Z.*log(Z)); </a:t>
            </a:r>
          </a:p>
          <a:p>
            <a:endParaRPr lang="pt-BR" sz="1800">
              <a:latin typeface="Tahoma" pitchFamily="34" charset="0"/>
            </a:endParaRPr>
          </a:p>
          <a:p>
            <a:r>
              <a:rPr lang="pt-BR" sz="1800">
                <a:latin typeface="Tahoma" pitchFamily="34" charset="0"/>
              </a:rPr>
              <a:t>%gráfico da superfície</a:t>
            </a:r>
          </a:p>
          <a:p>
            <a:r>
              <a:rPr lang="pt-BR" sz="1800">
                <a:latin typeface="Tahoma" pitchFamily="34" charset="0"/>
              </a:rPr>
              <a:t>colormap jet</a:t>
            </a:r>
          </a:p>
          <a:p>
            <a:r>
              <a:rPr lang="pt-BR" sz="1800">
                <a:latin typeface="Tahoma" pitchFamily="34" charset="0"/>
              </a:rPr>
              <a:t>figure(1);surf(X,Y,vv1); rotate3d on; shading interp;</a:t>
            </a:r>
          </a:p>
          <a:p>
            <a:r>
              <a:rPr lang="pt-BR" sz="1800">
                <a:latin typeface="Tahoma" pitchFamily="34" charset="0"/>
              </a:rPr>
              <a:t>xlabel('X1');ylabel('X2');zlabel('DeltaGi/RT');</a:t>
            </a:r>
          </a:p>
        </p:txBody>
      </p:sp>
      <p:sp>
        <p:nvSpPr>
          <p:cNvPr id="5" name="Retângulo 4"/>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7301978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836712"/>
            <a:ext cx="5760640" cy="50304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1445262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24" t="9904" r="13586"/>
          <a:stretch/>
        </p:blipFill>
        <p:spPr bwMode="auto">
          <a:xfrm>
            <a:off x="427534" y="653542"/>
            <a:ext cx="8064896" cy="535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387008844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lum bright="12000" contrast="46000"/>
            <a:extLst>
              <a:ext uri="{28A0092B-C50C-407E-A947-70E740481C1C}">
                <a14:useLocalDpi xmlns:a14="http://schemas.microsoft.com/office/drawing/2010/main" val="0"/>
              </a:ext>
            </a:extLst>
          </a:blip>
          <a:srcRect/>
          <a:stretch>
            <a:fillRect/>
          </a:stretch>
        </p:blipFill>
        <p:spPr bwMode="auto">
          <a:xfrm>
            <a:off x="1524000" y="1244600"/>
            <a:ext cx="6934200" cy="47752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 Box 4"/>
          <p:cNvSpPr txBox="1">
            <a:spLocks noChangeArrowheads="1"/>
          </p:cNvSpPr>
          <p:nvPr/>
        </p:nvSpPr>
        <p:spPr bwMode="auto">
          <a:xfrm>
            <a:off x="1322388" y="2895600"/>
            <a:ext cx="7059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600">
                <a:latin typeface="Tahoma" pitchFamily="34" charset="0"/>
              </a:rPr>
              <a:t>Agora a = 2,  faço tudo de novo?!</a:t>
            </a:r>
          </a:p>
        </p:txBody>
      </p:sp>
      <p:sp>
        <p:nvSpPr>
          <p:cNvPr id="2" name="Retângulo 1"/>
          <p:cNvSpPr/>
          <p:nvPr/>
        </p:nvSpPr>
        <p:spPr>
          <a:xfrm>
            <a:off x="611560" y="0"/>
            <a:ext cx="3130985" cy="461665"/>
          </a:xfrm>
          <a:prstGeom prst="rect">
            <a:avLst/>
          </a:prstGeom>
        </p:spPr>
        <p:txBody>
          <a:bodyPr wrap="none">
            <a:spAutoFit/>
          </a:bodyPr>
          <a:lstStyle/>
          <a:p>
            <a:r>
              <a:rPr lang="pt-BR" dirty="0"/>
              <a:t>9) Editor de Programas;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3060" b="41927"/>
          <a:stretch/>
        </p:blipFill>
        <p:spPr bwMode="auto">
          <a:xfrm>
            <a:off x="672902" y="775370"/>
            <a:ext cx="4320480" cy="523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9971" b="74390"/>
          <a:stretch/>
        </p:blipFill>
        <p:spPr bwMode="auto">
          <a:xfrm>
            <a:off x="5732512" y="1717948"/>
            <a:ext cx="2664296" cy="367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611560" y="0"/>
            <a:ext cx="3130985" cy="461665"/>
          </a:xfrm>
          <a:prstGeom prst="rect">
            <a:avLst/>
          </a:prstGeom>
        </p:spPr>
        <p:txBody>
          <a:bodyPr wrap="none">
            <a:spAutoFit/>
          </a:bodyPr>
          <a:lstStyle/>
          <a:p>
            <a:r>
              <a:rPr lang="pt-BR" dirty="0"/>
              <a:t>9) Editor de Programas;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11560" y="0"/>
            <a:ext cx="3130985" cy="461665"/>
          </a:xfrm>
          <a:prstGeom prst="rect">
            <a:avLst/>
          </a:prstGeom>
        </p:spPr>
        <p:txBody>
          <a:bodyPr wrap="none">
            <a:spAutoFit/>
          </a:bodyPr>
          <a:lstStyle/>
          <a:p>
            <a:r>
              <a:rPr lang="pt-BR" dirty="0"/>
              <a:t>9) Editor de Programas;</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03" y="884626"/>
            <a:ext cx="866340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4192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6612" b="76969"/>
          <a:stretch/>
        </p:blipFill>
        <p:spPr bwMode="auto">
          <a:xfrm>
            <a:off x="1820431" y="607284"/>
            <a:ext cx="5228801" cy="278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4447" b="71421"/>
          <a:stretch/>
        </p:blipFill>
        <p:spPr bwMode="auto">
          <a:xfrm>
            <a:off x="344404" y="3791983"/>
            <a:ext cx="8529247" cy="200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611560" y="0"/>
            <a:ext cx="3130985" cy="461665"/>
          </a:xfrm>
          <a:prstGeom prst="rect">
            <a:avLst/>
          </a:prstGeom>
        </p:spPr>
        <p:txBody>
          <a:bodyPr wrap="none">
            <a:spAutoFit/>
          </a:bodyPr>
          <a:lstStyle/>
          <a:p>
            <a:r>
              <a:rPr lang="pt-BR" dirty="0"/>
              <a:t>9) Editor de Programas;</a:t>
            </a:r>
          </a:p>
        </p:txBody>
      </p:sp>
      <p:sp>
        <p:nvSpPr>
          <p:cNvPr id="5" name="CaixaDeTexto 4"/>
          <p:cNvSpPr txBox="1"/>
          <p:nvPr/>
        </p:nvSpPr>
        <p:spPr>
          <a:xfrm>
            <a:off x="4162405" y="5910371"/>
            <a:ext cx="697627" cy="830997"/>
          </a:xfrm>
          <a:prstGeom prst="rect">
            <a:avLst/>
          </a:prstGeom>
          <a:solidFill>
            <a:srgbClr val="00B050"/>
          </a:solidFill>
        </p:spPr>
        <p:style>
          <a:lnRef idx="3">
            <a:schemeClr val="lt1"/>
          </a:lnRef>
          <a:fillRef idx="1">
            <a:schemeClr val="dk1"/>
          </a:fillRef>
          <a:effectRef idx="1">
            <a:schemeClr val="dk1"/>
          </a:effectRef>
          <a:fontRef idx="minor">
            <a:schemeClr val="lt1"/>
          </a:fontRef>
        </p:style>
        <p:txBody>
          <a:bodyPr wrap="none" rtlCol="0">
            <a:spAutoFit/>
          </a:bodyPr>
          <a:lstStyle/>
          <a:p>
            <a:r>
              <a:rPr lang="pt-BR" sz="4800" dirty="0" smtClean="0"/>
              <a:t>%</a:t>
            </a:r>
            <a:endParaRPr lang="pt-BR" sz="4800" dirty="0"/>
          </a:p>
        </p:txBody>
      </p:sp>
    </p:spTree>
    <p:extLst>
      <p:ext uri="{BB962C8B-B14F-4D97-AF65-F5344CB8AC3E}">
        <p14:creationId xmlns:p14="http://schemas.microsoft.com/office/powerpoint/2010/main" val="31721442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2672" b="44342"/>
          <a:stretch/>
        </p:blipFill>
        <p:spPr bwMode="auto">
          <a:xfrm>
            <a:off x="1160035" y="640231"/>
            <a:ext cx="6624736" cy="533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870752" y="6140239"/>
            <a:ext cx="697627"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pt-BR" sz="3600" dirty="0" err="1" smtClean="0"/>
              <a:t>dir</a:t>
            </a:r>
            <a:endParaRPr lang="pt-BR" sz="3600" dirty="0"/>
          </a:p>
        </p:txBody>
      </p:sp>
      <p:sp>
        <p:nvSpPr>
          <p:cNvPr id="4" name="CaixaDeTexto 3"/>
          <p:cNvSpPr txBox="1"/>
          <p:nvPr/>
        </p:nvSpPr>
        <p:spPr>
          <a:xfrm>
            <a:off x="5007267" y="6109093"/>
            <a:ext cx="620683"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pt-BR" sz="3600" dirty="0" err="1" smtClean="0"/>
              <a:t>cd</a:t>
            </a:r>
            <a:endParaRPr lang="pt-BR" sz="3600" dirty="0"/>
          </a:p>
        </p:txBody>
      </p:sp>
      <p:sp>
        <p:nvSpPr>
          <p:cNvPr id="5" name="Retângulo 4"/>
          <p:cNvSpPr/>
          <p:nvPr/>
        </p:nvSpPr>
        <p:spPr>
          <a:xfrm>
            <a:off x="611560" y="0"/>
            <a:ext cx="3130985" cy="461665"/>
          </a:xfrm>
          <a:prstGeom prst="rect">
            <a:avLst/>
          </a:prstGeom>
        </p:spPr>
        <p:txBody>
          <a:bodyPr wrap="none">
            <a:spAutoFit/>
          </a:bodyPr>
          <a:lstStyle/>
          <a:p>
            <a:r>
              <a:rPr lang="pt-BR" dirty="0"/>
              <a:t>9) Editor de Programas;</a:t>
            </a:r>
          </a:p>
        </p:txBody>
      </p:sp>
    </p:spTree>
    <p:extLst>
      <p:ext uri="{BB962C8B-B14F-4D97-AF65-F5344CB8AC3E}">
        <p14:creationId xmlns:p14="http://schemas.microsoft.com/office/powerpoint/2010/main" val="28099033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620688"/>
            <a:ext cx="31813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726" b="83812"/>
          <a:stretch/>
        </p:blipFill>
        <p:spPr bwMode="auto">
          <a:xfrm>
            <a:off x="764512" y="620688"/>
            <a:ext cx="3888432" cy="174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995" r="11981" b="50000"/>
          <a:stretch/>
        </p:blipFill>
        <p:spPr bwMode="auto">
          <a:xfrm>
            <a:off x="1958008" y="4107052"/>
            <a:ext cx="5976664" cy="268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ector reto 2"/>
          <p:cNvCxnSpPr/>
          <p:nvPr/>
        </p:nvCxnSpPr>
        <p:spPr>
          <a:xfrm>
            <a:off x="467544" y="3933056"/>
            <a:ext cx="820891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1708716" y="3011911"/>
            <a:ext cx="1326004"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pt-BR" sz="3600" dirty="0" err="1"/>
              <a:t>cd</a:t>
            </a:r>
            <a:r>
              <a:rPr lang="pt-BR" sz="3600" dirty="0"/>
              <a:t> c:\\</a:t>
            </a:r>
          </a:p>
        </p:txBody>
      </p:sp>
      <p:cxnSp>
        <p:nvCxnSpPr>
          <p:cNvPr id="10" name="Conector reto 9"/>
          <p:cNvCxnSpPr/>
          <p:nvPr/>
        </p:nvCxnSpPr>
        <p:spPr>
          <a:xfrm>
            <a:off x="467544" y="2708920"/>
            <a:ext cx="4023512"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a:off x="4449918" y="2707119"/>
            <a:ext cx="0" cy="122593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611560" y="0"/>
            <a:ext cx="3130985" cy="461665"/>
          </a:xfrm>
          <a:prstGeom prst="rect">
            <a:avLst/>
          </a:prstGeom>
        </p:spPr>
        <p:txBody>
          <a:bodyPr wrap="none">
            <a:spAutoFit/>
          </a:bodyPr>
          <a:lstStyle/>
          <a:p>
            <a:r>
              <a:rPr lang="pt-BR" dirty="0"/>
              <a:t>9) Editor de Programas;</a:t>
            </a:r>
          </a:p>
        </p:txBody>
      </p:sp>
    </p:spTree>
    <p:extLst>
      <p:ext uri="{BB962C8B-B14F-4D97-AF65-F5344CB8AC3E}">
        <p14:creationId xmlns:p14="http://schemas.microsoft.com/office/powerpoint/2010/main" val="17377308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7372" b="48181"/>
          <a:stretch/>
        </p:blipFill>
        <p:spPr bwMode="auto">
          <a:xfrm>
            <a:off x="438850" y="620688"/>
            <a:ext cx="8223136"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11560" y="0"/>
            <a:ext cx="3130985" cy="461665"/>
          </a:xfrm>
          <a:prstGeom prst="rect">
            <a:avLst/>
          </a:prstGeom>
        </p:spPr>
        <p:txBody>
          <a:bodyPr wrap="none">
            <a:spAutoFit/>
          </a:bodyPr>
          <a:lstStyle/>
          <a:p>
            <a:r>
              <a:rPr lang="pt-BR" dirty="0"/>
              <a:t>9) Editor de Programas;</a:t>
            </a:r>
          </a:p>
        </p:txBody>
      </p:sp>
    </p:spTree>
    <p:extLst>
      <p:ext uri="{BB962C8B-B14F-4D97-AF65-F5344CB8AC3E}">
        <p14:creationId xmlns:p14="http://schemas.microsoft.com/office/powerpoint/2010/main" val="16728146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4147" b="38798"/>
          <a:stretch/>
        </p:blipFill>
        <p:spPr bwMode="auto">
          <a:xfrm>
            <a:off x="683568" y="620688"/>
            <a:ext cx="7488832" cy="54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11560" y="0"/>
            <a:ext cx="3130985" cy="461665"/>
          </a:xfrm>
          <a:prstGeom prst="rect">
            <a:avLst/>
          </a:prstGeom>
        </p:spPr>
        <p:txBody>
          <a:bodyPr wrap="none">
            <a:spAutoFit/>
          </a:bodyPr>
          <a:lstStyle/>
          <a:p>
            <a:r>
              <a:rPr lang="pt-BR" dirty="0"/>
              <a:t>9) Editor de Programas;</a:t>
            </a:r>
          </a:p>
        </p:txBody>
      </p:sp>
    </p:spTree>
    <p:extLst>
      <p:ext uri="{BB962C8B-B14F-4D97-AF65-F5344CB8AC3E}">
        <p14:creationId xmlns:p14="http://schemas.microsoft.com/office/powerpoint/2010/main" val="7432324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28012" r="11006" b="62274"/>
          <a:stretch>
            <a:fillRect/>
          </a:stretch>
        </p:blipFill>
        <p:spPr bwMode="auto">
          <a:xfrm>
            <a:off x="827584" y="692696"/>
            <a:ext cx="4646613" cy="19796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r="58008" b="57954"/>
          <a:stretch>
            <a:fillRect/>
          </a:stretch>
        </p:blipFill>
        <p:spPr bwMode="auto">
          <a:xfrm>
            <a:off x="5323384" y="3359696"/>
            <a:ext cx="3200400" cy="2206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5"/>
          <p:cNvSpPr>
            <a:spLocks noChangeArrowheads="1"/>
          </p:cNvSpPr>
          <p:nvPr/>
        </p:nvSpPr>
        <p:spPr bwMode="auto">
          <a:xfrm>
            <a:off x="1818184" y="692696"/>
            <a:ext cx="1828800" cy="1066800"/>
          </a:xfrm>
          <a:prstGeom prst="ellipse">
            <a:avLst/>
          </a:prstGeom>
          <a:noFill/>
          <a:ln w="38100">
            <a:solidFill>
              <a:srgbClr val="FF0066"/>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 name="Oval 6"/>
          <p:cNvSpPr>
            <a:spLocks noChangeArrowheads="1"/>
          </p:cNvSpPr>
          <p:nvPr/>
        </p:nvSpPr>
        <p:spPr bwMode="auto">
          <a:xfrm>
            <a:off x="5399584" y="2978696"/>
            <a:ext cx="3200400" cy="1066800"/>
          </a:xfrm>
          <a:prstGeom prst="ellipse">
            <a:avLst/>
          </a:prstGeom>
          <a:noFill/>
          <a:ln w="38100">
            <a:solidFill>
              <a:srgbClr val="FF0066"/>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6" name="Retângulo 5"/>
          <p:cNvSpPr/>
          <p:nvPr/>
        </p:nvSpPr>
        <p:spPr>
          <a:xfrm>
            <a:off x="611560" y="0"/>
            <a:ext cx="3130985" cy="461665"/>
          </a:xfrm>
          <a:prstGeom prst="rect">
            <a:avLst/>
          </a:prstGeom>
        </p:spPr>
        <p:txBody>
          <a:bodyPr wrap="none">
            <a:spAutoFit/>
          </a:bodyPr>
          <a:lstStyle/>
          <a:p>
            <a:r>
              <a:rPr lang="pt-BR" dirty="0"/>
              <a:t>9) Editor de Programas;</a:t>
            </a:r>
          </a:p>
        </p:txBody>
      </p:sp>
    </p:spTree>
    <p:extLst>
      <p:ext uri="{BB962C8B-B14F-4D97-AF65-F5344CB8AC3E}">
        <p14:creationId xmlns:p14="http://schemas.microsoft.com/office/powerpoint/2010/main" val="18042778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11560" y="0"/>
            <a:ext cx="3130985" cy="461665"/>
          </a:xfrm>
          <a:prstGeom prst="rect">
            <a:avLst/>
          </a:prstGeom>
        </p:spPr>
        <p:txBody>
          <a:bodyPr wrap="none">
            <a:spAutoFit/>
          </a:bodyPr>
          <a:lstStyle/>
          <a:p>
            <a:r>
              <a:rPr lang="pt-BR" dirty="0"/>
              <a:t>9) Editor de Programas;</a:t>
            </a: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395" b="74385"/>
          <a:stretch/>
        </p:blipFill>
        <p:spPr bwMode="auto">
          <a:xfrm>
            <a:off x="1547664" y="692696"/>
            <a:ext cx="5705915"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3641" b="72125"/>
          <a:stretch/>
        </p:blipFill>
        <p:spPr bwMode="auto">
          <a:xfrm>
            <a:off x="321318" y="3539191"/>
            <a:ext cx="3384376" cy="311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74193" b="75263"/>
          <a:stretch/>
        </p:blipFill>
        <p:spPr bwMode="auto">
          <a:xfrm>
            <a:off x="4058578" y="3731470"/>
            <a:ext cx="4977918" cy="2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778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18" t="11750" r="32669" b="23630"/>
          <a:stretch/>
        </p:blipFill>
        <p:spPr bwMode="auto">
          <a:xfrm>
            <a:off x="1412230" y="490389"/>
            <a:ext cx="6120680" cy="557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6073839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11560" y="0"/>
            <a:ext cx="3130985" cy="461665"/>
          </a:xfrm>
          <a:prstGeom prst="rect">
            <a:avLst/>
          </a:prstGeom>
        </p:spPr>
        <p:txBody>
          <a:bodyPr wrap="none">
            <a:spAutoFit/>
          </a:bodyPr>
          <a:lstStyle/>
          <a:p>
            <a:r>
              <a:rPr lang="pt-BR" dirty="0"/>
              <a:t>9) Editor de Programas;</a:t>
            </a:r>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4423" b="75476"/>
          <a:stretch/>
        </p:blipFill>
        <p:spPr bwMode="auto">
          <a:xfrm>
            <a:off x="467544" y="1124744"/>
            <a:ext cx="4955552" cy="2567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672" t="86945" r="46659" b="3672"/>
          <a:stretch/>
        </p:blipFill>
        <p:spPr bwMode="auto">
          <a:xfrm>
            <a:off x="5004048" y="4180762"/>
            <a:ext cx="2952328" cy="95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902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9400" b="54471"/>
          <a:stretch/>
        </p:blipFill>
        <p:spPr bwMode="auto">
          <a:xfrm>
            <a:off x="251520" y="700707"/>
            <a:ext cx="6403478" cy="5147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de seta reta 3"/>
          <p:cNvCxnSpPr/>
          <p:nvPr/>
        </p:nvCxnSpPr>
        <p:spPr>
          <a:xfrm flipH="1">
            <a:off x="5796136" y="1628800"/>
            <a:ext cx="237626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Conector de seta reta 5"/>
          <p:cNvCxnSpPr/>
          <p:nvPr/>
        </p:nvCxnSpPr>
        <p:spPr>
          <a:xfrm flipH="1">
            <a:off x="4139952" y="2564904"/>
            <a:ext cx="3744416"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flipH="1">
            <a:off x="5148064" y="3645024"/>
            <a:ext cx="3024336"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8316416" y="1196752"/>
            <a:ext cx="591829" cy="34778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pt-BR" sz="4400" dirty="0" smtClean="0"/>
              <a:t>C</a:t>
            </a:r>
          </a:p>
          <a:p>
            <a:r>
              <a:rPr lang="pt-BR" sz="4400" dirty="0" smtClean="0"/>
              <a:t>O</a:t>
            </a:r>
          </a:p>
          <a:p>
            <a:r>
              <a:rPr lang="pt-BR" sz="4400" dirty="0" smtClean="0"/>
              <a:t>R</a:t>
            </a:r>
          </a:p>
          <a:p>
            <a:r>
              <a:rPr lang="pt-BR" sz="4400" dirty="0" smtClean="0"/>
              <a:t>E</a:t>
            </a:r>
          </a:p>
          <a:p>
            <a:r>
              <a:rPr lang="pt-BR" sz="4400" dirty="0"/>
              <a:t>S</a:t>
            </a:r>
          </a:p>
        </p:txBody>
      </p:sp>
      <p:sp>
        <p:nvSpPr>
          <p:cNvPr id="10" name="Retângulo 9"/>
          <p:cNvSpPr/>
          <p:nvPr/>
        </p:nvSpPr>
        <p:spPr>
          <a:xfrm>
            <a:off x="611560" y="0"/>
            <a:ext cx="3130985" cy="461665"/>
          </a:xfrm>
          <a:prstGeom prst="rect">
            <a:avLst/>
          </a:prstGeom>
        </p:spPr>
        <p:txBody>
          <a:bodyPr wrap="none">
            <a:spAutoFit/>
          </a:bodyPr>
          <a:lstStyle/>
          <a:p>
            <a:r>
              <a:rPr lang="pt-BR" dirty="0"/>
              <a:t>9) Editor de Programas;</a:t>
            </a:r>
          </a:p>
        </p:txBody>
      </p:sp>
    </p:spTree>
    <p:extLst>
      <p:ext uri="{BB962C8B-B14F-4D97-AF65-F5344CB8AC3E}">
        <p14:creationId xmlns:p14="http://schemas.microsoft.com/office/powerpoint/2010/main" val="16939899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11560" y="0"/>
            <a:ext cx="3130985" cy="461665"/>
          </a:xfrm>
          <a:prstGeom prst="rect">
            <a:avLst/>
          </a:prstGeom>
        </p:spPr>
        <p:txBody>
          <a:bodyPr wrap="none">
            <a:spAutoFit/>
          </a:bodyPr>
          <a:lstStyle/>
          <a:p>
            <a:r>
              <a:rPr lang="pt-BR" dirty="0"/>
              <a:t>9) Editor de Programas;</a:t>
            </a:r>
          </a:p>
        </p:txBody>
      </p:sp>
      <p:pic>
        <p:nvPicPr>
          <p:cNvPr id="583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9400" b="53929"/>
          <a:stretch/>
        </p:blipFill>
        <p:spPr bwMode="auto">
          <a:xfrm>
            <a:off x="397580" y="616867"/>
            <a:ext cx="6689929" cy="544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7819706" y="1937267"/>
            <a:ext cx="561372" cy="280076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pt-BR" sz="4400" dirty="0" smtClean="0"/>
              <a:t>C</a:t>
            </a:r>
          </a:p>
          <a:p>
            <a:r>
              <a:rPr lang="pt-BR" sz="4400" dirty="0" smtClean="0"/>
              <a:t>E</a:t>
            </a:r>
          </a:p>
          <a:p>
            <a:r>
              <a:rPr lang="pt-BR" sz="4400" dirty="0" smtClean="0"/>
              <a:t>L</a:t>
            </a:r>
          </a:p>
          <a:p>
            <a:r>
              <a:rPr lang="pt-BR" sz="4400" dirty="0"/>
              <a:t>L</a:t>
            </a:r>
          </a:p>
        </p:txBody>
      </p:sp>
    </p:spTree>
    <p:extLst>
      <p:ext uri="{BB962C8B-B14F-4D97-AF65-F5344CB8AC3E}">
        <p14:creationId xmlns:p14="http://schemas.microsoft.com/office/powerpoint/2010/main" val="21314764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615" b="54948"/>
          <a:stretch/>
        </p:blipFill>
        <p:spPr bwMode="auto">
          <a:xfrm>
            <a:off x="293812" y="574204"/>
            <a:ext cx="8173532"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611560" y="0"/>
            <a:ext cx="3130985" cy="461665"/>
          </a:xfrm>
          <a:prstGeom prst="rect">
            <a:avLst/>
          </a:prstGeom>
        </p:spPr>
        <p:txBody>
          <a:bodyPr wrap="none">
            <a:spAutoFit/>
          </a:bodyPr>
          <a:lstStyle/>
          <a:p>
            <a:r>
              <a:rPr lang="pt-BR" dirty="0"/>
              <a:t>9) Editor de Programas;</a:t>
            </a:r>
          </a:p>
        </p:txBody>
      </p:sp>
    </p:spTree>
    <p:extLst>
      <p:ext uri="{BB962C8B-B14F-4D97-AF65-F5344CB8AC3E}">
        <p14:creationId xmlns:p14="http://schemas.microsoft.com/office/powerpoint/2010/main" val="5329402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127" y="817662"/>
            <a:ext cx="4589487" cy="247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79" y="4250804"/>
            <a:ext cx="4646636" cy="251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40" t="9733" r="97531" b="87374"/>
          <a:stretch/>
        </p:blipFill>
        <p:spPr bwMode="auto">
          <a:xfrm>
            <a:off x="6284949" y="817662"/>
            <a:ext cx="1001158" cy="8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69034" b="51875"/>
          <a:stretch/>
        </p:blipFill>
        <p:spPr bwMode="auto">
          <a:xfrm>
            <a:off x="4867275" y="2009775"/>
            <a:ext cx="4029075" cy="338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eta em curva para a esquerda 1"/>
          <p:cNvSpPr/>
          <p:nvPr/>
        </p:nvSpPr>
        <p:spPr>
          <a:xfrm>
            <a:off x="4867275" y="1628800"/>
            <a:ext cx="1072877" cy="45365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p:cNvSpPr/>
          <p:nvPr/>
        </p:nvSpPr>
        <p:spPr>
          <a:xfrm>
            <a:off x="611560" y="0"/>
            <a:ext cx="3130985" cy="461665"/>
          </a:xfrm>
          <a:prstGeom prst="rect">
            <a:avLst/>
          </a:prstGeom>
        </p:spPr>
        <p:txBody>
          <a:bodyPr wrap="none">
            <a:spAutoFit/>
          </a:bodyPr>
          <a:lstStyle/>
          <a:p>
            <a:r>
              <a:rPr lang="pt-BR" dirty="0"/>
              <a:t>9) Editor de Programas;</a:t>
            </a:r>
          </a:p>
        </p:txBody>
      </p:sp>
    </p:spTree>
    <p:extLst>
      <p:ext uri="{BB962C8B-B14F-4D97-AF65-F5344CB8AC3E}">
        <p14:creationId xmlns:p14="http://schemas.microsoft.com/office/powerpoint/2010/main" val="7514535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764" b="89977"/>
          <a:stretch/>
        </p:blipFill>
        <p:spPr bwMode="auto">
          <a:xfrm>
            <a:off x="156245" y="1628800"/>
            <a:ext cx="5279851" cy="128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ector de seta reta 2"/>
          <p:cNvCxnSpPr/>
          <p:nvPr/>
        </p:nvCxnSpPr>
        <p:spPr>
          <a:xfrm flipH="1">
            <a:off x="5292080" y="1229588"/>
            <a:ext cx="1296144" cy="543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6774267" y="767923"/>
            <a:ext cx="1072730"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dirty="0" smtClean="0"/>
              <a:t>Salvar!</a:t>
            </a:r>
            <a:endParaRPr lang="pt-BR" dirty="0"/>
          </a:p>
        </p:txBody>
      </p:sp>
      <p:sp>
        <p:nvSpPr>
          <p:cNvPr id="7" name="Retângulo 6"/>
          <p:cNvSpPr/>
          <p:nvPr/>
        </p:nvSpPr>
        <p:spPr>
          <a:xfrm>
            <a:off x="611560" y="0"/>
            <a:ext cx="3130985" cy="461665"/>
          </a:xfrm>
          <a:prstGeom prst="rect">
            <a:avLst/>
          </a:prstGeom>
        </p:spPr>
        <p:txBody>
          <a:bodyPr wrap="none">
            <a:spAutoFit/>
          </a:bodyPr>
          <a:lstStyle/>
          <a:p>
            <a:r>
              <a:rPr lang="pt-BR" dirty="0"/>
              <a:t>9) Editor de Programas;</a:t>
            </a:r>
          </a:p>
        </p:txBody>
      </p:sp>
      <p:pic>
        <p:nvPicPr>
          <p:cNvPr id="296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323" t="24235" r="71236" b="65164"/>
          <a:stretch/>
        </p:blipFill>
        <p:spPr bwMode="auto">
          <a:xfrm>
            <a:off x="2626638" y="3861048"/>
            <a:ext cx="405962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ixaDeTexto 5"/>
          <p:cNvSpPr txBox="1"/>
          <p:nvPr/>
        </p:nvSpPr>
        <p:spPr>
          <a:xfrm>
            <a:off x="1559665" y="4176373"/>
            <a:ext cx="606256" cy="584775"/>
          </a:xfrm>
          <a:prstGeom prst="rect">
            <a:avLst/>
          </a:prstGeom>
          <a:noFill/>
        </p:spPr>
        <p:txBody>
          <a:bodyPr wrap="none" rtlCol="0">
            <a:spAutoFit/>
          </a:bodyPr>
          <a:lstStyle/>
          <a:p>
            <a:r>
              <a:rPr lang="pt-BR" sz="3200" dirty="0" smtClean="0"/>
              <a:t>.m</a:t>
            </a:r>
            <a:endParaRPr lang="pt-BR" sz="3200" dirty="0"/>
          </a:p>
        </p:txBody>
      </p:sp>
      <p:sp>
        <p:nvSpPr>
          <p:cNvPr id="10" name="CaixaDeTexto 9"/>
          <p:cNvSpPr txBox="1"/>
          <p:nvPr/>
        </p:nvSpPr>
        <p:spPr>
          <a:xfrm>
            <a:off x="7045869" y="4317814"/>
            <a:ext cx="835485" cy="584775"/>
          </a:xfrm>
          <a:prstGeom prst="rect">
            <a:avLst/>
          </a:prstGeom>
          <a:noFill/>
        </p:spPr>
        <p:txBody>
          <a:bodyPr wrap="none" rtlCol="0">
            <a:spAutoFit/>
          </a:bodyPr>
          <a:lstStyle/>
          <a:p>
            <a:r>
              <a:rPr lang="pt-BR" sz="3200" dirty="0" smtClean="0"/>
              <a:t>.</a:t>
            </a:r>
            <a:r>
              <a:rPr lang="pt-BR" sz="3200" dirty="0" err="1" smtClean="0"/>
              <a:t>asv</a:t>
            </a:r>
            <a:endParaRPr lang="pt-BR" sz="3200" dirty="0"/>
          </a:p>
        </p:txBody>
      </p:sp>
    </p:spTree>
    <p:extLst>
      <p:ext uri="{BB962C8B-B14F-4D97-AF65-F5344CB8AC3E}">
        <p14:creationId xmlns:p14="http://schemas.microsoft.com/office/powerpoint/2010/main" val="42601772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
        <p:nvSpPr>
          <p:cNvPr id="3" name="CaixaDeTexto 2"/>
          <p:cNvSpPr txBox="1"/>
          <p:nvPr/>
        </p:nvSpPr>
        <p:spPr>
          <a:xfrm>
            <a:off x="3418562" y="981832"/>
            <a:ext cx="2377574" cy="76944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4400" dirty="0" smtClean="0"/>
              <a:t>Programa</a:t>
            </a:r>
            <a:endParaRPr lang="pt-BR" sz="4400" dirty="0"/>
          </a:p>
        </p:txBody>
      </p:sp>
      <p:sp>
        <p:nvSpPr>
          <p:cNvPr id="4" name="CaixaDeTexto 3"/>
          <p:cNvSpPr txBox="1"/>
          <p:nvPr/>
        </p:nvSpPr>
        <p:spPr>
          <a:xfrm>
            <a:off x="3439129" y="4459759"/>
            <a:ext cx="2377574" cy="76944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4400" dirty="0" smtClean="0"/>
              <a:t>Programa</a:t>
            </a:r>
            <a:endParaRPr lang="pt-BR" sz="4400" dirty="0"/>
          </a:p>
        </p:txBody>
      </p:sp>
      <p:cxnSp>
        <p:nvCxnSpPr>
          <p:cNvPr id="6" name="Conector de seta reta 5"/>
          <p:cNvCxnSpPr/>
          <p:nvPr/>
        </p:nvCxnSpPr>
        <p:spPr>
          <a:xfrm>
            <a:off x="1979712" y="4675783"/>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1979712" y="4891807"/>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a:off x="1979712" y="5107831"/>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a:off x="5940152" y="4963815"/>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a:off x="5940152" y="479178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3419872" y="2636912"/>
            <a:ext cx="2377574" cy="76944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4400" dirty="0" smtClean="0"/>
              <a:t>Programa</a:t>
            </a:r>
            <a:endParaRPr lang="pt-BR" sz="4400" dirty="0"/>
          </a:p>
        </p:txBody>
      </p:sp>
      <p:cxnSp>
        <p:nvCxnSpPr>
          <p:cNvPr id="12" name="Conector de seta reta 11"/>
          <p:cNvCxnSpPr/>
          <p:nvPr/>
        </p:nvCxnSpPr>
        <p:spPr>
          <a:xfrm>
            <a:off x="5920895" y="314096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a:off x="5920895" y="2968941"/>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755576" y="1988840"/>
            <a:ext cx="7560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755576" y="3933056"/>
            <a:ext cx="75608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1419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
        <p:nvSpPr>
          <p:cNvPr id="10" name="CaixaDeTexto 9"/>
          <p:cNvSpPr txBox="1"/>
          <p:nvPr/>
        </p:nvSpPr>
        <p:spPr>
          <a:xfrm>
            <a:off x="3203849" y="2003649"/>
            <a:ext cx="2377574" cy="76944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4400" dirty="0" smtClean="0"/>
              <a:t>Programa</a:t>
            </a:r>
            <a:endParaRPr lang="pt-BR" sz="4400" dirty="0"/>
          </a:p>
        </p:txBody>
      </p:sp>
      <p:cxnSp>
        <p:nvCxnSpPr>
          <p:cNvPr id="11" name="Conector de seta reta 10"/>
          <p:cNvCxnSpPr/>
          <p:nvPr/>
        </p:nvCxnSpPr>
        <p:spPr>
          <a:xfrm>
            <a:off x="5704871" y="2412272"/>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a:xfrm>
            <a:off x="1763688" y="238925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3866711" y="692696"/>
            <a:ext cx="1090363"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dirty="0" smtClean="0"/>
              <a:t>Função</a:t>
            </a:r>
            <a:endParaRPr lang="pt-BR" dirty="0"/>
          </a:p>
        </p:txBody>
      </p:sp>
      <p:cxnSp>
        <p:nvCxnSpPr>
          <p:cNvPr id="16" name="Conector de seta reta 15"/>
          <p:cNvCxnSpPr/>
          <p:nvPr/>
        </p:nvCxnSpPr>
        <p:spPr>
          <a:xfrm flipV="1">
            <a:off x="4211961" y="1211561"/>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p:nvPr/>
        </p:nvCxnSpPr>
        <p:spPr>
          <a:xfrm>
            <a:off x="4716017" y="1283569"/>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3203849" y="4459759"/>
            <a:ext cx="2377574" cy="76944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4400" dirty="0" smtClean="0"/>
              <a:t>Programa</a:t>
            </a:r>
            <a:endParaRPr lang="pt-BR" sz="4400" dirty="0"/>
          </a:p>
        </p:txBody>
      </p:sp>
      <p:cxnSp>
        <p:nvCxnSpPr>
          <p:cNvPr id="21" name="Conector de seta reta 20"/>
          <p:cNvCxnSpPr/>
          <p:nvPr/>
        </p:nvCxnSpPr>
        <p:spPr>
          <a:xfrm>
            <a:off x="5704871" y="4868382"/>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p:nvPr/>
        </p:nvCxnSpPr>
        <p:spPr>
          <a:xfrm>
            <a:off x="1763688" y="484536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3866711" y="3148806"/>
            <a:ext cx="1090363"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dirty="0" smtClean="0"/>
              <a:t>Função</a:t>
            </a:r>
            <a:endParaRPr lang="pt-BR" dirty="0"/>
          </a:p>
        </p:txBody>
      </p:sp>
      <p:cxnSp>
        <p:nvCxnSpPr>
          <p:cNvPr id="24" name="Conector de seta reta 23"/>
          <p:cNvCxnSpPr/>
          <p:nvPr/>
        </p:nvCxnSpPr>
        <p:spPr>
          <a:xfrm flipV="1">
            <a:off x="4211961" y="3667671"/>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p:nvPr/>
        </p:nvCxnSpPr>
        <p:spPr>
          <a:xfrm>
            <a:off x="4716017" y="3739679"/>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3866711" y="6130923"/>
            <a:ext cx="1090363"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dirty="0" smtClean="0"/>
              <a:t>Função</a:t>
            </a:r>
            <a:endParaRPr lang="pt-BR" dirty="0"/>
          </a:p>
        </p:txBody>
      </p:sp>
      <p:cxnSp>
        <p:nvCxnSpPr>
          <p:cNvPr id="27" name="Conector de seta reta 26"/>
          <p:cNvCxnSpPr/>
          <p:nvPr/>
        </p:nvCxnSpPr>
        <p:spPr>
          <a:xfrm flipV="1">
            <a:off x="4211961" y="5301208"/>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a:off x="4716017" y="5373216"/>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755576" y="2996952"/>
            <a:ext cx="75608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8864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03849" y="4086945"/>
            <a:ext cx="2377574" cy="76944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4400" dirty="0" smtClean="0"/>
              <a:t>Programa</a:t>
            </a:r>
            <a:endParaRPr lang="pt-BR" sz="4400" dirty="0"/>
          </a:p>
        </p:txBody>
      </p:sp>
      <p:cxnSp>
        <p:nvCxnSpPr>
          <p:cNvPr id="3" name="Conector de seta reta 2"/>
          <p:cNvCxnSpPr/>
          <p:nvPr/>
        </p:nvCxnSpPr>
        <p:spPr>
          <a:xfrm>
            <a:off x="5704871" y="449556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Conector de seta reta 3"/>
          <p:cNvCxnSpPr/>
          <p:nvPr/>
        </p:nvCxnSpPr>
        <p:spPr>
          <a:xfrm>
            <a:off x="1763688" y="4472554"/>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3866711" y="2775992"/>
            <a:ext cx="1090363"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dirty="0" smtClean="0"/>
              <a:t>Função</a:t>
            </a:r>
            <a:endParaRPr lang="pt-BR" dirty="0"/>
          </a:p>
        </p:txBody>
      </p:sp>
      <p:cxnSp>
        <p:nvCxnSpPr>
          <p:cNvPr id="6" name="Conector de seta reta 5"/>
          <p:cNvCxnSpPr/>
          <p:nvPr/>
        </p:nvCxnSpPr>
        <p:spPr>
          <a:xfrm flipV="1">
            <a:off x="4211961" y="3294857"/>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4716017" y="3366865"/>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3868995" y="1340768"/>
            <a:ext cx="1090363"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dirty="0" smtClean="0"/>
              <a:t>Função</a:t>
            </a:r>
            <a:endParaRPr lang="pt-BR" dirty="0"/>
          </a:p>
        </p:txBody>
      </p:sp>
      <p:cxnSp>
        <p:nvCxnSpPr>
          <p:cNvPr id="9" name="Conector de seta reta 8"/>
          <p:cNvCxnSpPr/>
          <p:nvPr/>
        </p:nvCxnSpPr>
        <p:spPr>
          <a:xfrm flipV="1">
            <a:off x="4232922" y="1904058"/>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a:off x="4669534" y="1976066"/>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15960490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6612" b="71851"/>
          <a:stretch/>
        </p:blipFill>
        <p:spPr bwMode="auto">
          <a:xfrm>
            <a:off x="323527" y="2107976"/>
            <a:ext cx="4608513" cy="299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327" t="79268" r="54148" b="7511"/>
          <a:stretch/>
        </p:blipFill>
        <p:spPr bwMode="auto">
          <a:xfrm>
            <a:off x="5508104" y="1263341"/>
            <a:ext cx="2016224" cy="168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7442" t="76923" r="50230" b="6871"/>
          <a:stretch/>
        </p:blipFill>
        <p:spPr bwMode="auto">
          <a:xfrm>
            <a:off x="5506818" y="3789038"/>
            <a:ext cx="3024336" cy="214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
        <p:nvSpPr>
          <p:cNvPr id="4" name="Elipse 3"/>
          <p:cNvSpPr/>
          <p:nvPr/>
        </p:nvSpPr>
        <p:spPr>
          <a:xfrm>
            <a:off x="3347864" y="1844824"/>
            <a:ext cx="122413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p:cNvSpPr/>
          <p:nvPr/>
        </p:nvSpPr>
        <p:spPr>
          <a:xfrm>
            <a:off x="3059832" y="3212976"/>
            <a:ext cx="122413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5904148" y="1052736"/>
            <a:ext cx="122413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7307018" y="3573016"/>
            <a:ext cx="122413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93406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7945" t="13952" r="14499" b="10245"/>
          <a:stretch/>
        </p:blipFill>
        <p:spPr bwMode="auto">
          <a:xfrm>
            <a:off x="854904" y="624002"/>
            <a:ext cx="7488832"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59" t="79115" r="45044" b="7237"/>
          <a:stretch/>
        </p:blipFill>
        <p:spPr bwMode="auto">
          <a:xfrm>
            <a:off x="4067944" y="4077072"/>
            <a:ext cx="4557470" cy="193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7304" b="68439"/>
          <a:stretch/>
        </p:blipFill>
        <p:spPr bwMode="auto">
          <a:xfrm>
            <a:off x="179512" y="548680"/>
            <a:ext cx="4392488" cy="3299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25038305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 t="290" r="76575" b="74760"/>
          <a:stretch/>
        </p:blipFill>
        <p:spPr bwMode="auto">
          <a:xfrm>
            <a:off x="225691" y="898535"/>
            <a:ext cx="437279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442" t="79055" r="45968" b="7297"/>
          <a:stretch/>
        </p:blipFill>
        <p:spPr bwMode="auto">
          <a:xfrm>
            <a:off x="4572000" y="3861048"/>
            <a:ext cx="421246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0388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8" t="12156" r="46542" b="73557"/>
          <a:stretch/>
        </p:blipFill>
        <p:spPr bwMode="auto">
          <a:xfrm>
            <a:off x="467544" y="908720"/>
            <a:ext cx="366273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6498" b="75750"/>
          <a:stretch/>
        </p:blipFill>
        <p:spPr bwMode="auto">
          <a:xfrm>
            <a:off x="4100021" y="3075081"/>
            <a:ext cx="4392488" cy="244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17516442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059833" y="3746649"/>
            <a:ext cx="3154530" cy="76944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sz="4400" dirty="0" smtClean="0"/>
              <a:t>Programa</a:t>
            </a:r>
            <a:endParaRPr lang="pt-BR" sz="4400" dirty="0"/>
          </a:p>
        </p:txBody>
      </p:sp>
      <p:cxnSp>
        <p:nvCxnSpPr>
          <p:cNvPr id="6" name="Conector de seta reta 5"/>
          <p:cNvCxnSpPr/>
          <p:nvPr/>
        </p:nvCxnSpPr>
        <p:spPr>
          <a:xfrm>
            <a:off x="6374283" y="4131369"/>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1619672" y="413225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3497763" y="1556792"/>
            <a:ext cx="2041315"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dirty="0" smtClean="0"/>
              <a:t>Função</a:t>
            </a:r>
            <a:endParaRPr lang="pt-BR" dirty="0"/>
          </a:p>
        </p:txBody>
      </p:sp>
      <p:cxnSp>
        <p:nvCxnSpPr>
          <p:cNvPr id="9" name="Conector de seta reta 8"/>
          <p:cNvCxnSpPr/>
          <p:nvPr/>
        </p:nvCxnSpPr>
        <p:spPr>
          <a:xfrm flipV="1">
            <a:off x="3580761" y="2536975"/>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a:off x="5539079" y="2608983"/>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3059833" y="3284984"/>
            <a:ext cx="782587"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x y z</a:t>
            </a:r>
            <a:endParaRPr lang="pt-BR" dirty="0"/>
          </a:p>
        </p:txBody>
      </p:sp>
      <p:sp>
        <p:nvSpPr>
          <p:cNvPr id="12" name="CaixaDeTexto 11"/>
          <p:cNvSpPr txBox="1"/>
          <p:nvPr/>
        </p:nvSpPr>
        <p:spPr>
          <a:xfrm>
            <a:off x="4902785" y="3284983"/>
            <a:ext cx="1311578"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resultado</a:t>
            </a:r>
            <a:endParaRPr lang="pt-BR" dirty="0"/>
          </a:p>
        </p:txBody>
      </p:sp>
      <p:sp>
        <p:nvSpPr>
          <p:cNvPr id="13" name="CaixaDeTexto 12"/>
          <p:cNvSpPr txBox="1"/>
          <p:nvPr/>
        </p:nvSpPr>
        <p:spPr>
          <a:xfrm>
            <a:off x="3134783" y="2012601"/>
            <a:ext cx="764953"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a d e</a:t>
            </a:r>
            <a:endParaRPr lang="pt-BR" dirty="0"/>
          </a:p>
        </p:txBody>
      </p:sp>
      <p:sp>
        <p:nvSpPr>
          <p:cNvPr id="14" name="CaixaDeTexto 13"/>
          <p:cNvSpPr txBox="1"/>
          <p:nvPr/>
        </p:nvSpPr>
        <p:spPr>
          <a:xfrm>
            <a:off x="5130954" y="2012600"/>
            <a:ext cx="816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err="1" smtClean="0"/>
              <a:t>saida</a:t>
            </a:r>
            <a:endParaRPr lang="pt-BR" dirty="0"/>
          </a:p>
        </p:txBody>
      </p:sp>
      <p:sp>
        <p:nvSpPr>
          <p:cNvPr id="15" name="Retângulo 14"/>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
        <p:nvSpPr>
          <p:cNvPr id="3" name="CaixaDeTexto 2"/>
          <p:cNvSpPr txBox="1"/>
          <p:nvPr/>
        </p:nvSpPr>
        <p:spPr>
          <a:xfrm>
            <a:off x="91108" y="5652864"/>
            <a:ext cx="2639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Transferência direta</a:t>
            </a:r>
            <a:endParaRPr lang="pt-BR"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8" t="12155" r="46312" b="62468"/>
          <a:stretch/>
        </p:blipFill>
        <p:spPr bwMode="auto">
          <a:xfrm>
            <a:off x="4805957" y="2852936"/>
            <a:ext cx="374683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7419" b="73770"/>
          <a:stretch/>
        </p:blipFill>
        <p:spPr bwMode="auto">
          <a:xfrm>
            <a:off x="161579" y="583764"/>
            <a:ext cx="4324862" cy="271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25467568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59833" y="3746649"/>
            <a:ext cx="3154530" cy="76944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sz="4400" dirty="0" smtClean="0"/>
              <a:t>Programa</a:t>
            </a:r>
            <a:endParaRPr lang="pt-BR" sz="4400" dirty="0"/>
          </a:p>
        </p:txBody>
      </p:sp>
      <p:cxnSp>
        <p:nvCxnSpPr>
          <p:cNvPr id="3" name="Conector de seta reta 2"/>
          <p:cNvCxnSpPr/>
          <p:nvPr/>
        </p:nvCxnSpPr>
        <p:spPr>
          <a:xfrm>
            <a:off x="6374283" y="4131369"/>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Conector de seta reta 3"/>
          <p:cNvCxnSpPr/>
          <p:nvPr/>
        </p:nvCxnSpPr>
        <p:spPr>
          <a:xfrm>
            <a:off x="1619672" y="413225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3497763" y="1556792"/>
            <a:ext cx="2041315"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dirty="0" smtClean="0"/>
              <a:t>Função</a:t>
            </a:r>
            <a:endParaRPr lang="pt-BR" dirty="0"/>
          </a:p>
        </p:txBody>
      </p:sp>
      <p:cxnSp>
        <p:nvCxnSpPr>
          <p:cNvPr id="6" name="Conector de seta reta 5"/>
          <p:cNvCxnSpPr/>
          <p:nvPr/>
        </p:nvCxnSpPr>
        <p:spPr>
          <a:xfrm flipV="1">
            <a:off x="3580761" y="2536975"/>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5539079" y="2608983"/>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3059833" y="3284984"/>
            <a:ext cx="782587"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x y z</a:t>
            </a:r>
            <a:endParaRPr lang="pt-BR" dirty="0"/>
          </a:p>
        </p:txBody>
      </p:sp>
      <p:sp>
        <p:nvSpPr>
          <p:cNvPr id="9" name="CaixaDeTexto 8"/>
          <p:cNvSpPr txBox="1"/>
          <p:nvPr/>
        </p:nvSpPr>
        <p:spPr>
          <a:xfrm>
            <a:off x="4902785" y="3284983"/>
            <a:ext cx="1311578"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resultado</a:t>
            </a:r>
            <a:endParaRPr lang="pt-BR" dirty="0"/>
          </a:p>
        </p:txBody>
      </p:sp>
      <p:sp>
        <p:nvSpPr>
          <p:cNvPr id="10" name="CaixaDeTexto 9"/>
          <p:cNvSpPr txBox="1"/>
          <p:nvPr/>
        </p:nvSpPr>
        <p:spPr>
          <a:xfrm>
            <a:off x="3134783" y="2012601"/>
            <a:ext cx="764953"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a d e</a:t>
            </a:r>
            <a:endParaRPr lang="pt-BR" dirty="0"/>
          </a:p>
        </p:txBody>
      </p:sp>
      <p:sp>
        <p:nvSpPr>
          <p:cNvPr id="11" name="CaixaDeTexto 10"/>
          <p:cNvSpPr txBox="1"/>
          <p:nvPr/>
        </p:nvSpPr>
        <p:spPr>
          <a:xfrm>
            <a:off x="5130954" y="2012600"/>
            <a:ext cx="816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err="1" smtClean="0"/>
              <a:t>saida</a:t>
            </a:r>
            <a:endParaRPr lang="pt-BR" dirty="0"/>
          </a:p>
        </p:txBody>
      </p:sp>
      <p:sp>
        <p:nvSpPr>
          <p:cNvPr id="12" name="CaixaDeTexto 11"/>
          <p:cNvSpPr txBox="1"/>
          <p:nvPr/>
        </p:nvSpPr>
        <p:spPr>
          <a:xfrm>
            <a:off x="4334921" y="4534717"/>
            <a:ext cx="28725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f</a:t>
            </a:r>
            <a:endParaRPr lang="pt-BR" dirty="0"/>
          </a:p>
        </p:txBody>
      </p:sp>
      <p:sp>
        <p:nvSpPr>
          <p:cNvPr id="13" name="CaixaDeTexto 12"/>
          <p:cNvSpPr txBox="1"/>
          <p:nvPr/>
        </p:nvSpPr>
        <p:spPr>
          <a:xfrm>
            <a:off x="4374791" y="1095127"/>
            <a:ext cx="28725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f</a:t>
            </a:r>
            <a:endParaRPr lang="pt-BR" dirty="0"/>
          </a:p>
        </p:txBody>
      </p:sp>
      <p:sp>
        <p:nvSpPr>
          <p:cNvPr id="14" name="CaixaDeTexto 13"/>
          <p:cNvSpPr txBox="1"/>
          <p:nvPr/>
        </p:nvSpPr>
        <p:spPr>
          <a:xfrm>
            <a:off x="154465" y="5991671"/>
            <a:ext cx="952505"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global</a:t>
            </a:r>
            <a:endParaRPr lang="pt-BR" dirty="0"/>
          </a:p>
        </p:txBody>
      </p:sp>
      <p:sp>
        <p:nvSpPr>
          <p:cNvPr id="15" name="CaixaDeTexto 14"/>
          <p:cNvSpPr txBox="1"/>
          <p:nvPr/>
        </p:nvSpPr>
        <p:spPr>
          <a:xfrm>
            <a:off x="107504" y="5487615"/>
            <a:ext cx="2639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Transferência direta</a:t>
            </a:r>
            <a:endParaRPr lang="pt-BR" dirty="0"/>
          </a:p>
        </p:txBody>
      </p:sp>
      <p:sp>
        <p:nvSpPr>
          <p:cNvPr id="16" name="Retângulo 15"/>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9154500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7557" t="52186" r="37673" b="31181"/>
          <a:stretch/>
        </p:blipFill>
        <p:spPr bwMode="auto">
          <a:xfrm>
            <a:off x="2636475" y="4223754"/>
            <a:ext cx="615299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74654" b="74837"/>
          <a:stretch/>
        </p:blipFill>
        <p:spPr bwMode="auto">
          <a:xfrm>
            <a:off x="179512" y="620688"/>
            <a:ext cx="496733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11318681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59833" y="3746649"/>
            <a:ext cx="3154530" cy="76944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sz="4400" dirty="0" smtClean="0"/>
              <a:t>Programa</a:t>
            </a:r>
            <a:endParaRPr lang="pt-BR" sz="4400" dirty="0"/>
          </a:p>
        </p:txBody>
      </p:sp>
      <p:cxnSp>
        <p:nvCxnSpPr>
          <p:cNvPr id="3" name="Conector de seta reta 2"/>
          <p:cNvCxnSpPr/>
          <p:nvPr/>
        </p:nvCxnSpPr>
        <p:spPr>
          <a:xfrm>
            <a:off x="6374283" y="4131369"/>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Conector de seta reta 3"/>
          <p:cNvCxnSpPr/>
          <p:nvPr/>
        </p:nvCxnSpPr>
        <p:spPr>
          <a:xfrm>
            <a:off x="1619672" y="413225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3497763" y="1556792"/>
            <a:ext cx="2041315"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dirty="0" smtClean="0"/>
              <a:t>Função</a:t>
            </a:r>
            <a:endParaRPr lang="pt-BR" dirty="0"/>
          </a:p>
        </p:txBody>
      </p:sp>
      <p:cxnSp>
        <p:nvCxnSpPr>
          <p:cNvPr id="6" name="Conector de seta reta 5"/>
          <p:cNvCxnSpPr/>
          <p:nvPr/>
        </p:nvCxnSpPr>
        <p:spPr>
          <a:xfrm flipV="1">
            <a:off x="3580761" y="2536975"/>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5539079" y="2608983"/>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3059833" y="3284984"/>
            <a:ext cx="782587"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x y z</a:t>
            </a:r>
            <a:endParaRPr lang="pt-BR" dirty="0"/>
          </a:p>
        </p:txBody>
      </p:sp>
      <p:sp>
        <p:nvSpPr>
          <p:cNvPr id="9" name="CaixaDeTexto 8"/>
          <p:cNvSpPr txBox="1"/>
          <p:nvPr/>
        </p:nvSpPr>
        <p:spPr>
          <a:xfrm>
            <a:off x="4902785" y="3284983"/>
            <a:ext cx="1311578"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resultado</a:t>
            </a:r>
            <a:endParaRPr lang="pt-BR" dirty="0"/>
          </a:p>
        </p:txBody>
      </p:sp>
      <p:sp>
        <p:nvSpPr>
          <p:cNvPr id="10" name="CaixaDeTexto 9"/>
          <p:cNvSpPr txBox="1"/>
          <p:nvPr/>
        </p:nvSpPr>
        <p:spPr>
          <a:xfrm>
            <a:off x="3134783" y="2012601"/>
            <a:ext cx="764953"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a d e</a:t>
            </a:r>
            <a:endParaRPr lang="pt-BR" dirty="0"/>
          </a:p>
        </p:txBody>
      </p:sp>
      <p:sp>
        <p:nvSpPr>
          <p:cNvPr id="11" name="CaixaDeTexto 10"/>
          <p:cNvSpPr txBox="1"/>
          <p:nvPr/>
        </p:nvSpPr>
        <p:spPr>
          <a:xfrm>
            <a:off x="5130954" y="2012600"/>
            <a:ext cx="816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err="1" smtClean="0"/>
              <a:t>saida</a:t>
            </a:r>
            <a:endParaRPr lang="pt-BR" dirty="0"/>
          </a:p>
        </p:txBody>
      </p:sp>
      <p:sp>
        <p:nvSpPr>
          <p:cNvPr id="12" name="CaixaDeTexto 11"/>
          <p:cNvSpPr txBox="1"/>
          <p:nvPr/>
        </p:nvSpPr>
        <p:spPr>
          <a:xfrm>
            <a:off x="4428758" y="4534717"/>
            <a:ext cx="28725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f</a:t>
            </a:r>
            <a:endParaRPr lang="pt-BR" dirty="0"/>
          </a:p>
        </p:txBody>
      </p:sp>
      <p:sp>
        <p:nvSpPr>
          <p:cNvPr id="14" name="CaixaDeTexto 13"/>
          <p:cNvSpPr txBox="1"/>
          <p:nvPr/>
        </p:nvSpPr>
        <p:spPr>
          <a:xfrm>
            <a:off x="154465" y="5991671"/>
            <a:ext cx="952505"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global</a:t>
            </a:r>
            <a:endParaRPr lang="pt-BR" dirty="0"/>
          </a:p>
        </p:txBody>
      </p:sp>
      <p:sp>
        <p:nvSpPr>
          <p:cNvPr id="15" name="CaixaDeTexto 14"/>
          <p:cNvSpPr txBox="1"/>
          <p:nvPr/>
        </p:nvSpPr>
        <p:spPr>
          <a:xfrm>
            <a:off x="107504" y="5487615"/>
            <a:ext cx="2639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Transferência direta</a:t>
            </a:r>
            <a:endParaRPr lang="pt-BR" dirty="0"/>
          </a:p>
        </p:txBody>
      </p:sp>
      <p:sp>
        <p:nvSpPr>
          <p:cNvPr id="16" name="Retângulo 15"/>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4622991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4078" b="74197"/>
          <a:stretch/>
        </p:blipFill>
        <p:spPr bwMode="auto">
          <a:xfrm>
            <a:off x="298053" y="730148"/>
            <a:ext cx="4081232" cy="219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442" t="69459" r="44355" b="12202"/>
          <a:stretch/>
        </p:blipFill>
        <p:spPr bwMode="auto">
          <a:xfrm>
            <a:off x="3779912" y="3234451"/>
            <a:ext cx="463027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906024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59833" y="3746649"/>
            <a:ext cx="3154530" cy="76944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sz="4400" dirty="0" smtClean="0"/>
              <a:t>Programa</a:t>
            </a:r>
            <a:endParaRPr lang="pt-BR" sz="4400" dirty="0"/>
          </a:p>
        </p:txBody>
      </p:sp>
      <p:cxnSp>
        <p:nvCxnSpPr>
          <p:cNvPr id="3" name="Conector de seta reta 2"/>
          <p:cNvCxnSpPr/>
          <p:nvPr/>
        </p:nvCxnSpPr>
        <p:spPr>
          <a:xfrm>
            <a:off x="6374283" y="4131369"/>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Conector de seta reta 3"/>
          <p:cNvCxnSpPr/>
          <p:nvPr/>
        </p:nvCxnSpPr>
        <p:spPr>
          <a:xfrm>
            <a:off x="1619672" y="413225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3497763" y="1556792"/>
            <a:ext cx="2041315"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dirty="0" smtClean="0"/>
              <a:t>Função</a:t>
            </a:r>
            <a:endParaRPr lang="pt-BR" dirty="0"/>
          </a:p>
        </p:txBody>
      </p:sp>
      <p:cxnSp>
        <p:nvCxnSpPr>
          <p:cNvPr id="6" name="Conector de seta reta 5"/>
          <p:cNvCxnSpPr/>
          <p:nvPr/>
        </p:nvCxnSpPr>
        <p:spPr>
          <a:xfrm flipV="1">
            <a:off x="3580761" y="2536975"/>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5539079" y="2608983"/>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3059833" y="3284984"/>
            <a:ext cx="782587"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x y z</a:t>
            </a:r>
            <a:endParaRPr lang="pt-BR" dirty="0"/>
          </a:p>
        </p:txBody>
      </p:sp>
      <p:sp>
        <p:nvSpPr>
          <p:cNvPr id="9" name="CaixaDeTexto 8"/>
          <p:cNvSpPr txBox="1"/>
          <p:nvPr/>
        </p:nvSpPr>
        <p:spPr>
          <a:xfrm>
            <a:off x="4902785" y="3284983"/>
            <a:ext cx="1311578"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resultado</a:t>
            </a:r>
            <a:endParaRPr lang="pt-BR" dirty="0"/>
          </a:p>
        </p:txBody>
      </p:sp>
      <p:sp>
        <p:nvSpPr>
          <p:cNvPr id="10" name="CaixaDeTexto 9"/>
          <p:cNvSpPr txBox="1"/>
          <p:nvPr/>
        </p:nvSpPr>
        <p:spPr>
          <a:xfrm>
            <a:off x="3134783" y="2012601"/>
            <a:ext cx="764953"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a d e</a:t>
            </a:r>
            <a:endParaRPr lang="pt-BR" dirty="0"/>
          </a:p>
        </p:txBody>
      </p:sp>
      <p:sp>
        <p:nvSpPr>
          <p:cNvPr id="11" name="CaixaDeTexto 10"/>
          <p:cNvSpPr txBox="1"/>
          <p:nvPr/>
        </p:nvSpPr>
        <p:spPr>
          <a:xfrm>
            <a:off x="5130954" y="2012600"/>
            <a:ext cx="816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err="1" smtClean="0"/>
              <a:t>saida</a:t>
            </a:r>
            <a:endParaRPr lang="pt-BR" dirty="0"/>
          </a:p>
        </p:txBody>
      </p:sp>
      <p:sp>
        <p:nvSpPr>
          <p:cNvPr id="12" name="CaixaDeTexto 11"/>
          <p:cNvSpPr txBox="1"/>
          <p:nvPr/>
        </p:nvSpPr>
        <p:spPr>
          <a:xfrm>
            <a:off x="4428758" y="4534717"/>
            <a:ext cx="28725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f</a:t>
            </a:r>
            <a:endParaRPr lang="pt-BR" dirty="0"/>
          </a:p>
        </p:txBody>
      </p:sp>
      <p:sp>
        <p:nvSpPr>
          <p:cNvPr id="13" name="CaixaDeTexto 12"/>
          <p:cNvSpPr txBox="1"/>
          <p:nvPr/>
        </p:nvSpPr>
        <p:spPr>
          <a:xfrm>
            <a:off x="3997871" y="2012599"/>
            <a:ext cx="287258"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pt-BR" dirty="0" smtClean="0"/>
              <a:t>f</a:t>
            </a:r>
            <a:endParaRPr lang="pt-BR" dirty="0"/>
          </a:p>
        </p:txBody>
      </p:sp>
      <p:sp>
        <p:nvSpPr>
          <p:cNvPr id="14" name="CaixaDeTexto 13"/>
          <p:cNvSpPr txBox="1"/>
          <p:nvPr/>
        </p:nvSpPr>
        <p:spPr>
          <a:xfrm>
            <a:off x="115294" y="6413498"/>
            <a:ext cx="952505"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global</a:t>
            </a:r>
            <a:endParaRPr lang="pt-BR" dirty="0"/>
          </a:p>
        </p:txBody>
      </p:sp>
      <p:sp>
        <p:nvSpPr>
          <p:cNvPr id="15" name="CaixaDeTexto 14"/>
          <p:cNvSpPr txBox="1"/>
          <p:nvPr/>
        </p:nvSpPr>
        <p:spPr>
          <a:xfrm>
            <a:off x="35496" y="5343599"/>
            <a:ext cx="2639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Transferência direta</a:t>
            </a:r>
            <a:endParaRPr lang="pt-BR" dirty="0"/>
          </a:p>
        </p:txBody>
      </p:sp>
      <p:sp>
        <p:nvSpPr>
          <p:cNvPr id="16" name="CaixaDeTexto 15"/>
          <p:cNvSpPr txBox="1"/>
          <p:nvPr/>
        </p:nvSpPr>
        <p:spPr>
          <a:xfrm>
            <a:off x="100386" y="5877272"/>
            <a:ext cx="2138278"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pt-BR" dirty="0" smtClean="0"/>
              <a:t>Variável interna</a:t>
            </a:r>
            <a:endParaRPr lang="pt-BR" dirty="0"/>
          </a:p>
        </p:txBody>
      </p:sp>
      <p:sp>
        <p:nvSpPr>
          <p:cNvPr id="17" name="Retângulo 16"/>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300374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84" t="13638" r="14498" b="1025"/>
          <a:stretch/>
        </p:blipFill>
        <p:spPr bwMode="auto">
          <a:xfrm>
            <a:off x="1027609" y="577255"/>
            <a:ext cx="656914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341755427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28" t="11730" r="43432" b="43488"/>
          <a:stretch/>
        </p:blipFill>
        <p:spPr bwMode="auto">
          <a:xfrm>
            <a:off x="107504" y="404664"/>
            <a:ext cx="3312368" cy="416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4538" b="72491"/>
          <a:stretch/>
        </p:blipFill>
        <p:spPr bwMode="auto">
          <a:xfrm>
            <a:off x="3606311" y="2924944"/>
            <a:ext cx="5286627" cy="308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27870831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59833" y="3746649"/>
            <a:ext cx="3154530" cy="76944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sz="4400" dirty="0" smtClean="0"/>
              <a:t>Programa</a:t>
            </a:r>
            <a:endParaRPr lang="pt-BR" sz="4400" dirty="0"/>
          </a:p>
        </p:txBody>
      </p:sp>
      <p:cxnSp>
        <p:nvCxnSpPr>
          <p:cNvPr id="3" name="Conector de seta reta 2"/>
          <p:cNvCxnSpPr/>
          <p:nvPr/>
        </p:nvCxnSpPr>
        <p:spPr>
          <a:xfrm>
            <a:off x="6374283" y="4131369"/>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Conector de seta reta 3"/>
          <p:cNvCxnSpPr/>
          <p:nvPr/>
        </p:nvCxnSpPr>
        <p:spPr>
          <a:xfrm>
            <a:off x="1619672" y="4132258"/>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3497763" y="1556792"/>
            <a:ext cx="2041315"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dirty="0" smtClean="0"/>
              <a:t>Função</a:t>
            </a:r>
            <a:endParaRPr lang="pt-BR" dirty="0"/>
          </a:p>
        </p:txBody>
      </p:sp>
      <p:cxnSp>
        <p:nvCxnSpPr>
          <p:cNvPr id="6" name="Conector de seta reta 5"/>
          <p:cNvCxnSpPr/>
          <p:nvPr/>
        </p:nvCxnSpPr>
        <p:spPr>
          <a:xfrm flipV="1">
            <a:off x="3580761" y="2536975"/>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5539079" y="2608983"/>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3059833" y="3284984"/>
            <a:ext cx="782587"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x y z</a:t>
            </a:r>
            <a:endParaRPr lang="pt-BR" dirty="0"/>
          </a:p>
        </p:txBody>
      </p:sp>
      <p:sp>
        <p:nvSpPr>
          <p:cNvPr id="9" name="CaixaDeTexto 8"/>
          <p:cNvSpPr txBox="1"/>
          <p:nvPr/>
        </p:nvSpPr>
        <p:spPr>
          <a:xfrm>
            <a:off x="4902785" y="3284983"/>
            <a:ext cx="1311578"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resultado</a:t>
            </a:r>
            <a:endParaRPr lang="pt-BR" dirty="0"/>
          </a:p>
        </p:txBody>
      </p:sp>
      <p:sp>
        <p:nvSpPr>
          <p:cNvPr id="10" name="CaixaDeTexto 9"/>
          <p:cNvSpPr txBox="1"/>
          <p:nvPr/>
        </p:nvSpPr>
        <p:spPr>
          <a:xfrm>
            <a:off x="3134783" y="2012601"/>
            <a:ext cx="764953"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a d e</a:t>
            </a:r>
            <a:endParaRPr lang="pt-BR" dirty="0"/>
          </a:p>
        </p:txBody>
      </p:sp>
      <p:sp>
        <p:nvSpPr>
          <p:cNvPr id="11" name="CaixaDeTexto 10"/>
          <p:cNvSpPr txBox="1"/>
          <p:nvPr/>
        </p:nvSpPr>
        <p:spPr>
          <a:xfrm>
            <a:off x="5130954" y="2012600"/>
            <a:ext cx="816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err="1" smtClean="0"/>
              <a:t>saida</a:t>
            </a:r>
            <a:endParaRPr lang="pt-BR" dirty="0"/>
          </a:p>
        </p:txBody>
      </p:sp>
      <p:sp>
        <p:nvSpPr>
          <p:cNvPr id="12" name="CaixaDeTexto 11"/>
          <p:cNvSpPr txBox="1"/>
          <p:nvPr/>
        </p:nvSpPr>
        <p:spPr>
          <a:xfrm>
            <a:off x="4428758" y="4534717"/>
            <a:ext cx="28725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f</a:t>
            </a:r>
            <a:endParaRPr lang="pt-BR" dirty="0"/>
          </a:p>
        </p:txBody>
      </p:sp>
      <p:sp>
        <p:nvSpPr>
          <p:cNvPr id="13" name="CaixaDeTexto 12"/>
          <p:cNvSpPr txBox="1"/>
          <p:nvPr/>
        </p:nvSpPr>
        <p:spPr>
          <a:xfrm>
            <a:off x="4258145" y="1095127"/>
            <a:ext cx="287258"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pt-BR" dirty="0" smtClean="0"/>
              <a:t>f</a:t>
            </a:r>
            <a:endParaRPr lang="pt-BR" dirty="0"/>
          </a:p>
        </p:txBody>
      </p:sp>
      <p:sp>
        <p:nvSpPr>
          <p:cNvPr id="16" name="CaixaDeTexto 15"/>
          <p:cNvSpPr txBox="1"/>
          <p:nvPr/>
        </p:nvSpPr>
        <p:spPr>
          <a:xfrm>
            <a:off x="3970887" y="2018457"/>
            <a:ext cx="28725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f</a:t>
            </a:r>
            <a:endParaRPr lang="pt-BR" dirty="0"/>
          </a:p>
        </p:txBody>
      </p:sp>
      <p:sp>
        <p:nvSpPr>
          <p:cNvPr id="20" name="CaixaDeTexto 19"/>
          <p:cNvSpPr txBox="1"/>
          <p:nvPr/>
        </p:nvSpPr>
        <p:spPr>
          <a:xfrm>
            <a:off x="115294" y="6413498"/>
            <a:ext cx="952505"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pt-BR" dirty="0" smtClean="0"/>
              <a:t>global</a:t>
            </a:r>
            <a:endParaRPr lang="pt-BR" dirty="0"/>
          </a:p>
        </p:txBody>
      </p:sp>
      <p:sp>
        <p:nvSpPr>
          <p:cNvPr id="21" name="CaixaDeTexto 20"/>
          <p:cNvSpPr txBox="1"/>
          <p:nvPr/>
        </p:nvSpPr>
        <p:spPr>
          <a:xfrm>
            <a:off x="35496" y="5343599"/>
            <a:ext cx="263924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pt-BR" dirty="0" smtClean="0"/>
              <a:t>Transferência direta</a:t>
            </a:r>
            <a:endParaRPr lang="pt-BR" dirty="0"/>
          </a:p>
        </p:txBody>
      </p:sp>
      <p:sp>
        <p:nvSpPr>
          <p:cNvPr id="22" name="CaixaDeTexto 21"/>
          <p:cNvSpPr txBox="1"/>
          <p:nvPr/>
        </p:nvSpPr>
        <p:spPr>
          <a:xfrm>
            <a:off x="100386" y="5877272"/>
            <a:ext cx="2138278"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pt-BR" dirty="0" smtClean="0"/>
              <a:t>Variável interna</a:t>
            </a:r>
            <a:endParaRPr lang="pt-BR" dirty="0"/>
          </a:p>
        </p:txBody>
      </p:sp>
      <p:sp>
        <p:nvSpPr>
          <p:cNvPr id="23" name="Retângulo 22"/>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42728573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452" b="38483"/>
          <a:stretch/>
        </p:blipFill>
        <p:spPr bwMode="auto">
          <a:xfrm>
            <a:off x="2294502" y="677043"/>
            <a:ext cx="4069196" cy="599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072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6867" b="73984"/>
          <a:stretch/>
        </p:blipFill>
        <p:spPr bwMode="auto">
          <a:xfrm>
            <a:off x="209228" y="675556"/>
            <a:ext cx="4527342" cy="275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2547" b="71951"/>
          <a:stretch/>
        </p:blipFill>
        <p:spPr bwMode="auto">
          <a:xfrm>
            <a:off x="3654682" y="3717032"/>
            <a:ext cx="5137266" cy="28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10557176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87624" y="3746649"/>
            <a:ext cx="6336704" cy="76944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sz="4400" dirty="0" smtClean="0"/>
              <a:t>Programa</a:t>
            </a:r>
            <a:endParaRPr lang="pt-BR" sz="4400" dirty="0"/>
          </a:p>
        </p:txBody>
      </p:sp>
      <p:cxnSp>
        <p:nvCxnSpPr>
          <p:cNvPr id="3" name="Conector de seta reta 2"/>
          <p:cNvCxnSpPr/>
          <p:nvPr/>
        </p:nvCxnSpPr>
        <p:spPr>
          <a:xfrm>
            <a:off x="7681300" y="4131369"/>
            <a:ext cx="13070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Conector de seta reta 3"/>
          <p:cNvCxnSpPr/>
          <p:nvPr/>
        </p:nvCxnSpPr>
        <p:spPr>
          <a:xfrm>
            <a:off x="179512" y="4131369"/>
            <a:ext cx="6535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1429575" y="2401838"/>
            <a:ext cx="2041315"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dirty="0" smtClean="0"/>
              <a:t>soma</a:t>
            </a:r>
            <a:endParaRPr lang="pt-BR" dirty="0"/>
          </a:p>
        </p:txBody>
      </p:sp>
      <p:sp>
        <p:nvSpPr>
          <p:cNvPr id="16" name="CaixaDeTexto 15"/>
          <p:cNvSpPr txBox="1"/>
          <p:nvPr/>
        </p:nvSpPr>
        <p:spPr>
          <a:xfrm>
            <a:off x="4932040" y="2464991"/>
            <a:ext cx="2041315"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dirty="0" err="1" smtClean="0"/>
              <a:t>multipli</a:t>
            </a:r>
            <a:endParaRPr lang="pt-BR" dirty="0"/>
          </a:p>
        </p:txBody>
      </p:sp>
      <p:sp>
        <p:nvSpPr>
          <p:cNvPr id="17" name="Retângulo 16"/>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33080409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66428" y="1802532"/>
            <a:ext cx="6981398"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3600" dirty="0" smtClean="0"/>
              <a:t>Funções que retornam vários valores</a:t>
            </a:r>
            <a:endParaRPr lang="pt-BR" sz="3600" dirty="0"/>
          </a:p>
        </p:txBody>
      </p:sp>
      <p:sp>
        <p:nvSpPr>
          <p:cNvPr id="4" name="Retângulo 3"/>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18460151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316" b="46613"/>
          <a:stretch/>
        </p:blipFill>
        <p:spPr bwMode="auto">
          <a:xfrm>
            <a:off x="17289" y="643930"/>
            <a:ext cx="9012957" cy="502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spTree>
    <p:extLst>
      <p:ext uri="{BB962C8B-B14F-4D97-AF65-F5344CB8AC3E}">
        <p14:creationId xmlns:p14="http://schemas.microsoft.com/office/powerpoint/2010/main" val="14636796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752" y="-57001"/>
            <a:ext cx="8550696" cy="461665"/>
          </a:xfrm>
          <a:prstGeom prst="rect">
            <a:avLst/>
          </a:prstGeom>
        </p:spPr>
        <p:txBody>
          <a:bodyPr wrap="square">
            <a:spAutoFit/>
          </a:bodyPr>
          <a:lstStyle/>
          <a:p>
            <a:r>
              <a:rPr lang="pt-BR" dirty="0"/>
              <a:t>10) Construindo Funções e Programas em ambiente MATLAB;</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89" t="38211" r="18888" b="55014"/>
          <a:stretch/>
        </p:blipFill>
        <p:spPr bwMode="auto">
          <a:xfrm>
            <a:off x="52636" y="2325266"/>
            <a:ext cx="864096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421804" y="1531268"/>
            <a:ext cx="2885726" cy="461665"/>
          </a:xfrm>
          <a:prstGeom prst="rect">
            <a:avLst/>
          </a:prstGeom>
          <a:noFill/>
        </p:spPr>
        <p:txBody>
          <a:bodyPr wrap="none" rtlCol="0">
            <a:spAutoFit/>
          </a:bodyPr>
          <a:lstStyle/>
          <a:p>
            <a:r>
              <a:rPr lang="pt-BR" i="1" dirty="0" smtClean="0"/>
              <a:t>Chamada da Função:</a:t>
            </a:r>
            <a:endParaRPr lang="pt-BR" i="1" dirty="0"/>
          </a:p>
        </p:txBody>
      </p:sp>
    </p:spTree>
    <p:extLst>
      <p:ext uri="{BB962C8B-B14F-4D97-AF65-F5344CB8AC3E}">
        <p14:creationId xmlns:p14="http://schemas.microsoft.com/office/powerpoint/2010/main" val="11480442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03" t="35502" r="71303" b="39295"/>
          <a:stretch/>
        </p:blipFill>
        <p:spPr bwMode="auto">
          <a:xfrm>
            <a:off x="991444" y="1340768"/>
            <a:ext cx="6768752" cy="40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13008" r="72621" b="65854"/>
          <a:stretch/>
        </p:blipFill>
        <p:spPr bwMode="auto">
          <a:xfrm>
            <a:off x="386358" y="1268760"/>
            <a:ext cx="8279071"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3407275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45258" r="16252" b="29810"/>
          <a:stretch/>
        </p:blipFill>
        <p:spPr bwMode="auto">
          <a:xfrm>
            <a:off x="179512" y="836712"/>
            <a:ext cx="864096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356" t="28488" r="14861" b="43225"/>
          <a:stretch/>
        </p:blipFill>
        <p:spPr bwMode="auto">
          <a:xfrm>
            <a:off x="300708" y="3573016"/>
            <a:ext cx="867375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42646503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506" t="25745" r="25476" b="58808"/>
          <a:stretch/>
        </p:blipFill>
        <p:spPr bwMode="auto">
          <a:xfrm>
            <a:off x="114300" y="1842170"/>
            <a:ext cx="870159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36383607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209" b="62331"/>
          <a:stretch/>
        </p:blipFill>
        <p:spPr bwMode="auto">
          <a:xfrm>
            <a:off x="1907704" y="861864"/>
            <a:ext cx="5112568" cy="500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24592122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8185" b="63415"/>
          <a:stretch/>
        </p:blipFill>
        <p:spPr bwMode="auto">
          <a:xfrm>
            <a:off x="2123728" y="1052734"/>
            <a:ext cx="5328592" cy="48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3091395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61" t="14964" r="65535" b="60917"/>
          <a:stretch/>
        </p:blipFill>
        <p:spPr bwMode="auto">
          <a:xfrm>
            <a:off x="395536" y="1052736"/>
            <a:ext cx="800502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ChangeArrowheads="1"/>
          </p:cNvSpPr>
          <p:nvPr/>
        </p:nvSpPr>
        <p:spPr bwMode="auto">
          <a:xfrm>
            <a:off x="1600200" y="4800600"/>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7892" name="Text Box 4"/>
          <p:cNvSpPr txBox="1">
            <a:spLocks noChangeArrowheads="1"/>
          </p:cNvSpPr>
          <p:nvPr/>
        </p:nvSpPr>
        <p:spPr bwMode="auto">
          <a:xfrm>
            <a:off x="2117725" y="4919663"/>
            <a:ext cx="58277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i="1">
                <a:solidFill>
                  <a:schemeClr val="folHlink"/>
                </a:solidFill>
                <a:latin typeface="Tahoma" pitchFamily="34" charset="0"/>
              </a:rPr>
              <a:t>Manipule o ponteiro I na rotina executada</a:t>
            </a:r>
          </a:p>
          <a:p>
            <a:pPr algn="ctr"/>
            <a:r>
              <a:rPr lang="pt-BR" i="1">
                <a:solidFill>
                  <a:schemeClr val="folHlink"/>
                </a:solidFill>
                <a:latin typeface="Tahoma" pitchFamily="34" charset="0"/>
              </a:rPr>
              <a:t>pelo “while”</a:t>
            </a:r>
          </a:p>
        </p:txBody>
      </p:sp>
      <p:sp>
        <p:nvSpPr>
          <p:cNvPr id="6" name="Retângulo 5"/>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77" t="14633" r="76135" b="72088"/>
          <a:stretch/>
        </p:blipFill>
        <p:spPr bwMode="auto">
          <a:xfrm>
            <a:off x="2092945" y="1556792"/>
            <a:ext cx="5332090" cy="258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ChangeArrowheads="1"/>
          </p:cNvSpPr>
          <p:nvPr/>
        </p:nvSpPr>
        <p:spPr bwMode="auto">
          <a:xfrm>
            <a:off x="1600200" y="4800600"/>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8916" name="Text Box 4"/>
          <p:cNvSpPr txBox="1">
            <a:spLocks noChangeArrowheads="1"/>
          </p:cNvSpPr>
          <p:nvPr/>
        </p:nvSpPr>
        <p:spPr bwMode="auto">
          <a:xfrm>
            <a:off x="2400300" y="4919663"/>
            <a:ext cx="52689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i="1">
                <a:solidFill>
                  <a:schemeClr val="folHlink"/>
                </a:solidFill>
                <a:latin typeface="Tahoma" pitchFamily="34" charset="0"/>
              </a:rPr>
              <a:t>Incremento automático do ponteiro J </a:t>
            </a:r>
          </a:p>
          <a:p>
            <a:pPr algn="ctr"/>
            <a:r>
              <a:rPr lang="pt-BR" i="1">
                <a:solidFill>
                  <a:schemeClr val="folHlink"/>
                </a:solidFill>
                <a:latin typeface="Tahoma" pitchFamily="34" charset="0"/>
              </a:rPr>
              <a:t>a cada loop</a:t>
            </a:r>
          </a:p>
        </p:txBody>
      </p:sp>
      <p:sp>
        <p:nvSpPr>
          <p:cNvPr id="6" name="Retângulo 5"/>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02" t="17073" r="71157" b="69919"/>
          <a:stretch/>
        </p:blipFill>
        <p:spPr bwMode="auto">
          <a:xfrm>
            <a:off x="1600200" y="1628800"/>
            <a:ext cx="6473957" cy="242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71" t="15104" r="56515" b="69792"/>
          <a:stretch/>
        </p:blipFill>
        <p:spPr bwMode="auto">
          <a:xfrm>
            <a:off x="1131962" y="2701710"/>
            <a:ext cx="6984776" cy="173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p:cNvSpPr>
            <a:spLocks noChangeArrowheads="1"/>
          </p:cNvSpPr>
          <p:nvPr/>
        </p:nvSpPr>
        <p:spPr bwMode="auto">
          <a:xfrm>
            <a:off x="1089992" y="1052736"/>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4" name="Text Box 4"/>
          <p:cNvSpPr txBox="1">
            <a:spLocks noChangeArrowheads="1"/>
          </p:cNvSpPr>
          <p:nvPr/>
        </p:nvSpPr>
        <p:spPr bwMode="auto">
          <a:xfrm>
            <a:off x="3867990" y="1171799"/>
            <a:ext cx="13067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sz="4000" b="1" i="1" dirty="0" smtClean="0">
                <a:solidFill>
                  <a:schemeClr val="folHlink"/>
                </a:solidFill>
                <a:latin typeface="Tahoma" pitchFamily="34" charset="0"/>
              </a:rPr>
              <a:t>Dica</a:t>
            </a:r>
            <a:endParaRPr lang="pt-BR" sz="4000" b="1" i="1" dirty="0">
              <a:solidFill>
                <a:schemeClr val="folHlink"/>
              </a:solidFill>
              <a:latin typeface="Tahoma" pitchFamily="34" charset="0"/>
            </a:endParaRPr>
          </a:p>
        </p:txBody>
      </p:sp>
      <p:sp>
        <p:nvSpPr>
          <p:cNvPr id="5" name="Retângulo 4"/>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2923934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447" r="74964" b="61518"/>
          <a:stretch/>
        </p:blipFill>
        <p:spPr bwMode="auto">
          <a:xfrm>
            <a:off x="179512" y="692696"/>
            <a:ext cx="4780484" cy="2376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71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6" t="15311" r="70937" b="41599"/>
          <a:stretch/>
        </p:blipFill>
        <p:spPr bwMode="auto">
          <a:xfrm>
            <a:off x="4572000" y="2811236"/>
            <a:ext cx="4457700" cy="3894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Retângulo 3"/>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36551104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718" r="74085" b="41464"/>
          <a:stretch/>
        </p:blipFill>
        <p:spPr bwMode="auto">
          <a:xfrm>
            <a:off x="683568" y="688503"/>
            <a:ext cx="5843314" cy="521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7070948" y="2711301"/>
            <a:ext cx="1338828" cy="92333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5400" b="1" dirty="0" smtClean="0"/>
              <a:t>?!?!</a:t>
            </a:r>
            <a:endParaRPr lang="pt-BR" sz="5400" b="1" dirty="0"/>
          </a:p>
        </p:txBody>
      </p:sp>
      <p:sp>
        <p:nvSpPr>
          <p:cNvPr id="4" name="Retângulo 3"/>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396970463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306" b="42448"/>
          <a:stretch/>
        </p:blipFill>
        <p:spPr bwMode="auto">
          <a:xfrm>
            <a:off x="1890564" y="612303"/>
            <a:ext cx="4210372" cy="600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281330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flipH="1">
            <a:off x="2435982" y="1124744"/>
            <a:ext cx="4824536" cy="110799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pt-BR" sz="6600" dirty="0" smtClean="0"/>
              <a:t>MATLAB</a:t>
            </a:r>
            <a:endParaRPr lang="pt-BR" sz="6600" dirty="0"/>
          </a:p>
        </p:txBody>
      </p:sp>
      <p:sp>
        <p:nvSpPr>
          <p:cNvPr id="3" name="CaixaDeTexto 2"/>
          <p:cNvSpPr txBox="1"/>
          <p:nvPr/>
        </p:nvSpPr>
        <p:spPr>
          <a:xfrm flipH="1">
            <a:off x="887810" y="3387764"/>
            <a:ext cx="309634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3600" dirty="0" err="1" smtClean="0"/>
              <a:t>Simulink</a:t>
            </a:r>
            <a:endParaRPr lang="pt-BR" sz="3600" dirty="0"/>
          </a:p>
        </p:txBody>
      </p:sp>
      <p:sp>
        <p:nvSpPr>
          <p:cNvPr id="4" name="CaixaDeTexto 3"/>
          <p:cNvSpPr txBox="1"/>
          <p:nvPr/>
        </p:nvSpPr>
        <p:spPr>
          <a:xfrm flipH="1">
            <a:off x="4978524" y="3132872"/>
            <a:ext cx="309634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3600" dirty="0" smtClean="0"/>
              <a:t>Toolbox</a:t>
            </a:r>
            <a:endParaRPr lang="pt-BR" sz="3600" dirty="0"/>
          </a:p>
        </p:txBody>
      </p:sp>
      <p:sp>
        <p:nvSpPr>
          <p:cNvPr id="5" name="CaixaDeTexto 4"/>
          <p:cNvSpPr txBox="1"/>
          <p:nvPr/>
        </p:nvSpPr>
        <p:spPr>
          <a:xfrm flipH="1">
            <a:off x="4963988" y="4034095"/>
            <a:ext cx="309634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3600" dirty="0" smtClean="0"/>
              <a:t>Toolbox</a:t>
            </a:r>
            <a:endParaRPr lang="pt-BR" sz="3600" dirty="0"/>
          </a:p>
        </p:txBody>
      </p:sp>
      <p:sp>
        <p:nvSpPr>
          <p:cNvPr id="6" name="CaixaDeTexto 5"/>
          <p:cNvSpPr txBox="1"/>
          <p:nvPr/>
        </p:nvSpPr>
        <p:spPr>
          <a:xfrm flipH="1">
            <a:off x="4978524" y="4941168"/>
            <a:ext cx="309634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3600" dirty="0" smtClean="0"/>
              <a:t>Toolbox</a:t>
            </a:r>
            <a:endParaRPr lang="pt-BR" sz="3600" dirty="0"/>
          </a:p>
        </p:txBody>
      </p:sp>
      <p:sp>
        <p:nvSpPr>
          <p:cNvPr id="7" name="CaixaDeTexto 6"/>
          <p:cNvSpPr txBox="1"/>
          <p:nvPr/>
        </p:nvSpPr>
        <p:spPr>
          <a:xfrm flipH="1">
            <a:off x="1503233" y="4331528"/>
            <a:ext cx="182442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dirty="0" smtClean="0"/>
              <a:t>Toolbox</a:t>
            </a:r>
            <a:endParaRPr lang="pt-BR" dirty="0"/>
          </a:p>
        </p:txBody>
      </p:sp>
      <p:sp>
        <p:nvSpPr>
          <p:cNvPr id="8" name="CaixaDeTexto 7"/>
          <p:cNvSpPr txBox="1"/>
          <p:nvPr/>
        </p:nvSpPr>
        <p:spPr>
          <a:xfrm flipH="1">
            <a:off x="1523442" y="5055567"/>
            <a:ext cx="182442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dirty="0" smtClean="0"/>
              <a:t>Toolbox</a:t>
            </a:r>
            <a:endParaRPr lang="pt-BR" dirty="0"/>
          </a:p>
        </p:txBody>
      </p:sp>
      <p:sp>
        <p:nvSpPr>
          <p:cNvPr id="10" name="Retângulo 9"/>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spTree>
    <p:extLst>
      <p:ext uri="{BB962C8B-B14F-4D97-AF65-F5344CB8AC3E}">
        <p14:creationId xmlns:p14="http://schemas.microsoft.com/office/powerpoint/2010/main" val="13776481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 t="17073" r="80381" b="43089"/>
          <a:stretch/>
        </p:blipFill>
        <p:spPr bwMode="auto">
          <a:xfrm>
            <a:off x="1115616" y="629816"/>
            <a:ext cx="4176464" cy="524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6804248" y="2653327"/>
            <a:ext cx="963725" cy="1200329"/>
          </a:xfrm>
          <a:prstGeom prst="rect">
            <a:avLst/>
          </a:prstGeom>
          <a:noFill/>
        </p:spPr>
        <p:txBody>
          <a:bodyPr wrap="none" rtlCol="0">
            <a:spAutoFit/>
          </a:bodyPr>
          <a:lstStyle/>
          <a:p>
            <a:r>
              <a:rPr lang="pt-BR" sz="7200" dirty="0" smtClean="0">
                <a:sym typeface="Wingdings" pitchFamily="2" charset="2"/>
              </a:rPr>
              <a:t></a:t>
            </a:r>
            <a:endParaRPr lang="pt-BR" sz="7200" dirty="0"/>
          </a:p>
        </p:txBody>
      </p:sp>
      <p:sp>
        <p:nvSpPr>
          <p:cNvPr id="4" name="Retângulo 3"/>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247319063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8917" b="70052"/>
          <a:stretch/>
        </p:blipFill>
        <p:spPr bwMode="auto">
          <a:xfrm>
            <a:off x="828328" y="692693"/>
            <a:ext cx="6696744" cy="534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4569639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0" t="14905" r="78477" b="63144"/>
          <a:stretch/>
        </p:blipFill>
        <p:spPr bwMode="auto">
          <a:xfrm>
            <a:off x="251519" y="836712"/>
            <a:ext cx="493781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555" t="77100" r="50431" b="13957"/>
          <a:stretch/>
        </p:blipFill>
        <p:spPr bwMode="auto">
          <a:xfrm>
            <a:off x="5004048" y="4221088"/>
            <a:ext cx="3243969" cy="130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5" t="14905" r="78038" b="65041"/>
          <a:stretch/>
        </p:blipFill>
        <p:spPr bwMode="auto">
          <a:xfrm>
            <a:off x="467544" y="836712"/>
            <a:ext cx="477004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702" t="77371" r="54331" b="6520"/>
          <a:stretch/>
        </p:blipFill>
        <p:spPr bwMode="auto">
          <a:xfrm>
            <a:off x="5868144" y="3356992"/>
            <a:ext cx="2160240" cy="235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extLst>
      <p:ext uri="{BB962C8B-B14F-4D97-AF65-F5344CB8AC3E}">
        <p14:creationId xmlns:p14="http://schemas.microsoft.com/office/powerpoint/2010/main" val="27047819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366" r="83124" b="58390"/>
          <a:stretch/>
        </p:blipFill>
        <p:spPr bwMode="auto">
          <a:xfrm>
            <a:off x="641698" y="764704"/>
            <a:ext cx="5544616" cy="501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395536" y="-27384"/>
            <a:ext cx="7380312" cy="461665"/>
          </a:xfrm>
          <a:prstGeom prst="rect">
            <a:avLst/>
          </a:prstGeom>
        </p:spPr>
        <p:txBody>
          <a:bodyPr wrap="square">
            <a:spAutoFit/>
          </a:bodyPr>
          <a:lstStyle/>
          <a:p>
            <a:r>
              <a:rPr lang="pt-BR" dirty="0"/>
              <a:t>11) Introdução à Linguagem de Programação;</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55776" y="738485"/>
            <a:ext cx="4171335"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dirty="0" smtClean="0"/>
              <a:t>Break sobe apenas uma camada.</a:t>
            </a:r>
            <a:endParaRPr lang="pt-BR" dirty="0"/>
          </a:p>
        </p:txBody>
      </p:sp>
      <p:pic>
        <p:nvPicPr>
          <p:cNvPr id="563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9" t="12927" r="85798" b="50000"/>
          <a:stretch/>
        </p:blipFill>
        <p:spPr bwMode="auto">
          <a:xfrm>
            <a:off x="566986" y="1734716"/>
            <a:ext cx="3024336" cy="472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969" t="11074" r="53321" b="4927"/>
          <a:stretch/>
        </p:blipFill>
        <p:spPr bwMode="auto">
          <a:xfrm>
            <a:off x="4800600" y="1404392"/>
            <a:ext cx="1147808" cy="536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7270" t="11074" r="53321" b="6976"/>
          <a:stretch/>
        </p:blipFill>
        <p:spPr bwMode="auto">
          <a:xfrm>
            <a:off x="6459116" y="1366292"/>
            <a:ext cx="1137671" cy="535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84039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051720" y="2438400"/>
            <a:ext cx="529748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9600" dirty="0">
                <a:latin typeface="Tahoma" pitchFamily="34" charset="0"/>
              </a:rPr>
              <a:t>Exemplos</a:t>
            </a:r>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2267744" y="1844824"/>
            <a:ext cx="47529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sz="9600">
                <a:latin typeface="Tahoma" pitchFamily="34" charset="0"/>
              </a:rPr>
              <a:t>Exemplo</a:t>
            </a:r>
          </a:p>
          <a:p>
            <a:pPr algn="ctr"/>
            <a:r>
              <a:rPr lang="pt-BR" sz="9600">
                <a:latin typeface="Tahoma" pitchFamily="34" charset="0"/>
              </a:rPr>
              <a:t>1</a:t>
            </a:r>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ChangeArrowheads="1"/>
          </p:cNvSpPr>
          <p:nvPr/>
        </p:nvSpPr>
        <p:spPr bwMode="auto">
          <a:xfrm>
            <a:off x="2219325"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pic>
        <p:nvPicPr>
          <p:cNvPr id="501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581" y="701104"/>
            <a:ext cx="6805613" cy="5784850"/>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2576513" y="1814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05" y="692696"/>
            <a:ext cx="7470825" cy="5907861"/>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154" y="2134112"/>
            <a:ext cx="7328246" cy="395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pic>
        <p:nvPicPr>
          <p:cNvPr id="4"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7379" t="34961" r="63726" b="54492"/>
          <a:stretch/>
        </p:blipFill>
        <p:spPr bwMode="auto">
          <a:xfrm>
            <a:off x="3014688" y="520106"/>
            <a:ext cx="2232248" cy="148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01288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2576513" y="1814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pic>
        <p:nvPicPr>
          <p:cNvPr id="52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2242" b="5162"/>
          <a:stretch>
            <a:fillRect/>
          </a:stretch>
        </p:blipFill>
        <p:spPr bwMode="auto">
          <a:xfrm>
            <a:off x="818422" y="764704"/>
            <a:ext cx="8130142" cy="5433293"/>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2533650" y="1762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1429" b="6285"/>
          <a:stretch>
            <a:fillRect/>
          </a:stretch>
        </p:blipFill>
        <p:spPr bwMode="auto">
          <a:xfrm>
            <a:off x="740076" y="764704"/>
            <a:ext cx="7337124" cy="4939184"/>
          </a:xfrm>
          <a:prstGeom prst="rect">
            <a:avLst/>
          </a:prstGeom>
          <a:noFill/>
          <a:extLst>
            <a:ext uri="{909E8E84-426E-40DD-AFC4-6F175D3DCCD1}">
              <a14:hiddenFill xmlns:a14="http://schemas.microsoft.com/office/drawing/2010/main">
                <a:solidFill>
                  <a:srgbClr val="FFFFFF"/>
                </a:solidFill>
              </a14:hiddenFill>
            </a:ext>
          </a:extLst>
        </p:spPr>
      </p:pic>
      <p:sp>
        <p:nvSpPr>
          <p:cNvPr id="53253" name="AutoShape 5"/>
          <p:cNvSpPr>
            <a:spLocks noChangeArrowheads="1"/>
          </p:cNvSpPr>
          <p:nvPr/>
        </p:nvSpPr>
        <p:spPr bwMode="auto">
          <a:xfrm>
            <a:off x="5724128" y="2948546"/>
            <a:ext cx="1257300" cy="571500"/>
          </a:xfrm>
          <a:prstGeom prst="leftArrow">
            <a:avLst>
              <a:gd name="adj1" fmla="val 34444"/>
              <a:gd name="adj2" fmla="val 6611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6" name="Retângulo 5"/>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9400" b="54471"/>
          <a:stretch/>
        </p:blipFill>
        <p:spPr bwMode="auto">
          <a:xfrm>
            <a:off x="733500" y="567357"/>
            <a:ext cx="7591350" cy="61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1615778" y="908720"/>
            <a:ext cx="59436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t-BR" sz="2000" dirty="0">
                <a:latin typeface="Tahoma" pitchFamily="34" charset="0"/>
                <a:cs typeface="Times New Roman" pitchFamily="18" charset="0"/>
              </a:rPr>
              <a:t>	</a:t>
            </a:r>
            <a:r>
              <a:rPr lang="pt-BR" sz="2000" b="1" dirty="0">
                <a:latin typeface="Tahoma" pitchFamily="34" charset="0"/>
                <a:cs typeface="Times New Roman" pitchFamily="18" charset="0"/>
              </a:rPr>
              <a:t>Verifique a consistência do </a:t>
            </a:r>
            <a:r>
              <a:rPr lang="pt-BR" sz="2000" b="1" dirty="0" smtClean="0">
                <a:latin typeface="Tahoma" pitchFamily="34" charset="0"/>
                <a:cs typeface="Times New Roman" pitchFamily="18" charset="0"/>
              </a:rPr>
              <a:t>calculo!</a:t>
            </a:r>
          </a:p>
          <a:p>
            <a:pPr algn="ctr"/>
            <a:endParaRPr lang="pt-BR" sz="2000" dirty="0" smtClean="0">
              <a:latin typeface="Tahoma" pitchFamily="34" charset="0"/>
              <a:cs typeface="Times New Roman" pitchFamily="18" charset="0"/>
            </a:endParaRPr>
          </a:p>
          <a:p>
            <a:pPr algn="ctr"/>
            <a:r>
              <a:rPr lang="pt-BR" sz="2000" dirty="0" smtClean="0">
                <a:latin typeface="Tahoma" pitchFamily="34" charset="0"/>
                <a:cs typeface="Times New Roman" pitchFamily="18" charset="0"/>
              </a:rPr>
              <a:t>Matriz t (tempo): 1x1000.</a:t>
            </a:r>
          </a:p>
          <a:p>
            <a:pPr algn="ctr"/>
            <a:endParaRPr lang="pt-BR" sz="2000" dirty="0" smtClean="0">
              <a:latin typeface="Tahoma" pitchFamily="34" charset="0"/>
              <a:cs typeface="Times New Roman" pitchFamily="18" charset="0"/>
            </a:endParaRPr>
          </a:p>
          <a:p>
            <a:pPr algn="ctr"/>
            <a:r>
              <a:rPr lang="pt-BR" sz="2000" dirty="0" smtClean="0">
                <a:latin typeface="Tahoma" pitchFamily="34" charset="0"/>
                <a:cs typeface="Times New Roman" pitchFamily="18" charset="0"/>
              </a:rPr>
              <a:t>Logo...</a:t>
            </a:r>
          </a:p>
          <a:p>
            <a:pPr algn="ctr"/>
            <a:endParaRPr lang="pt-BR" sz="2000" dirty="0">
              <a:latin typeface="Tahoma" pitchFamily="34" charset="0"/>
              <a:cs typeface="Times New Roman" pitchFamily="18" charset="0"/>
            </a:endParaRPr>
          </a:p>
          <a:p>
            <a:pPr algn="ctr"/>
            <a:r>
              <a:rPr lang="pt-BR" sz="2000" dirty="0" smtClean="0">
                <a:latin typeface="Tahoma" pitchFamily="34" charset="0"/>
                <a:cs typeface="Times New Roman" pitchFamily="18" charset="0"/>
              </a:rPr>
              <a:t>Matriz </a:t>
            </a:r>
            <a:r>
              <a:rPr lang="pt-BR" sz="2000" dirty="0">
                <a:latin typeface="Tahoma" pitchFamily="34" charset="0"/>
                <a:cs typeface="Times New Roman" pitchFamily="18" charset="0"/>
              </a:rPr>
              <a:t>“h” gerada também deve ser </a:t>
            </a:r>
            <a:r>
              <a:rPr lang="pt-BR" sz="2000" dirty="0" smtClean="0">
                <a:latin typeface="Tahoma" pitchFamily="34" charset="0"/>
                <a:cs typeface="Times New Roman" pitchFamily="18" charset="0"/>
              </a:rPr>
              <a:t>1x1000.</a:t>
            </a:r>
          </a:p>
          <a:p>
            <a:pPr algn="ctr"/>
            <a:endParaRPr lang="pt-BR" sz="2000" dirty="0" smtClean="0">
              <a:latin typeface="Tahoma" pitchFamily="34" charset="0"/>
              <a:cs typeface="Times New Roman" pitchFamily="18" charset="0"/>
            </a:endParaRPr>
          </a:p>
          <a:p>
            <a:pPr algn="ctr"/>
            <a:endParaRPr lang="pt-BR" sz="2000" dirty="0">
              <a:latin typeface="Tahoma" pitchFamily="34" charset="0"/>
              <a:cs typeface="Times New Roman" pitchFamily="18" charset="0"/>
            </a:endParaRPr>
          </a:p>
          <a:p>
            <a:pPr algn="ctr"/>
            <a:endParaRPr lang="pt-BR" sz="2000" dirty="0">
              <a:latin typeface="Tahoma" pitchFamily="34" charset="0"/>
              <a:cs typeface="Times New Roman" pitchFamily="18" charset="0"/>
            </a:endParaRPr>
          </a:p>
          <a:p>
            <a:pPr algn="ctr"/>
            <a:r>
              <a:rPr lang="pt-BR" sz="2000" i="1" dirty="0" smtClean="0">
                <a:latin typeface="Tahoma" pitchFamily="34" charset="0"/>
                <a:cs typeface="Times New Roman" pitchFamily="18" charset="0"/>
              </a:rPr>
              <a:t>É </a:t>
            </a:r>
            <a:r>
              <a:rPr lang="pt-BR" sz="2000" i="1" dirty="0">
                <a:latin typeface="Tahoma" pitchFamily="34" charset="0"/>
                <a:cs typeface="Times New Roman" pitchFamily="18" charset="0"/>
              </a:rPr>
              <a:t>sempre útil conferir a dimensão das variáveis, principalmente a medida que as rotinas forem tornando-se complexas.</a:t>
            </a:r>
            <a:r>
              <a:rPr lang="en-US" sz="2000" i="1" dirty="0">
                <a:latin typeface="Tahoma" pitchFamily="34" charset="0"/>
              </a:rPr>
              <a:t> </a:t>
            </a:r>
          </a:p>
        </p:txBody>
      </p:sp>
      <p:sp>
        <p:nvSpPr>
          <p:cNvPr id="55301" name="Rectangle 5"/>
          <p:cNvSpPr>
            <a:spLocks noChangeArrowheads="1"/>
          </p:cNvSpPr>
          <p:nvPr/>
        </p:nvSpPr>
        <p:spPr bwMode="auto">
          <a:xfrm>
            <a:off x="1524000" y="5257800"/>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5302" name="Text Box 6"/>
          <p:cNvSpPr txBox="1">
            <a:spLocks noChangeArrowheads="1"/>
          </p:cNvSpPr>
          <p:nvPr/>
        </p:nvSpPr>
        <p:spPr bwMode="auto">
          <a:xfrm>
            <a:off x="4419600" y="5440363"/>
            <a:ext cx="1295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3200" i="1">
                <a:solidFill>
                  <a:schemeClr val="folHlink"/>
                </a:solidFill>
                <a:latin typeface="Tahoma" pitchFamily="34" charset="0"/>
              </a:rPr>
              <a:t>Dica!</a:t>
            </a:r>
          </a:p>
        </p:txBody>
      </p:sp>
      <p:sp>
        <p:nvSpPr>
          <p:cNvPr id="6" name="Retângulo 5"/>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620688"/>
            <a:ext cx="6408712" cy="56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5545544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789" b="9214"/>
          <a:stretch/>
        </p:blipFill>
        <p:spPr bwMode="auto">
          <a:xfrm>
            <a:off x="52636" y="514350"/>
            <a:ext cx="4191000"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450" y="1914922"/>
            <a:ext cx="4200750" cy="370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26512250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9752" y="2708920"/>
            <a:ext cx="4405373" cy="707886"/>
          </a:xfrm>
          <a:prstGeom prst="rect">
            <a:avLst/>
          </a:prstGeom>
          <a:noFill/>
        </p:spPr>
        <p:txBody>
          <a:bodyPr wrap="none" rtlCol="0">
            <a:spAutoFit/>
          </a:bodyPr>
          <a:lstStyle/>
          <a:p>
            <a:r>
              <a:rPr lang="pt-BR" sz="4000" i="1" dirty="0" smtClean="0"/>
              <a:t>Isso não está legal...</a:t>
            </a:r>
            <a:endParaRPr lang="pt-BR" sz="4000" i="1" dirty="0"/>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2367406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0" t="12927" r="65154" b="18178"/>
          <a:stretch/>
        </p:blipFill>
        <p:spPr bwMode="auto">
          <a:xfrm>
            <a:off x="17934" y="75456"/>
            <a:ext cx="5760640" cy="674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
            <a:ext cx="4389883" cy="387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96935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95736" y="3157736"/>
            <a:ext cx="4780476" cy="2677656"/>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pt-BR" b="1" u="sng" dirty="0" smtClean="0"/>
              <a:t>Boa prática!</a:t>
            </a:r>
          </a:p>
          <a:p>
            <a:pPr algn="ctr"/>
            <a:endParaRPr lang="pt-BR" dirty="0"/>
          </a:p>
          <a:p>
            <a:pPr algn="ctr"/>
            <a:r>
              <a:rPr lang="pt-BR" dirty="0" smtClean="0"/>
              <a:t>Comece sempre usando os comandos</a:t>
            </a:r>
          </a:p>
          <a:p>
            <a:pPr algn="ctr"/>
            <a:endParaRPr lang="pt-BR" dirty="0"/>
          </a:p>
          <a:p>
            <a:pPr algn="ctr"/>
            <a:r>
              <a:rPr lang="pt-BR" dirty="0" smtClean="0"/>
              <a:t>close </a:t>
            </a:r>
            <a:r>
              <a:rPr lang="pt-BR" dirty="0" err="1" smtClean="0"/>
              <a:t>all</a:t>
            </a:r>
            <a:endParaRPr lang="pt-BR" dirty="0" smtClean="0"/>
          </a:p>
          <a:p>
            <a:pPr algn="ctr"/>
            <a:r>
              <a:rPr lang="pt-BR" dirty="0" err="1" smtClean="0"/>
              <a:t>clear</a:t>
            </a:r>
            <a:r>
              <a:rPr lang="pt-BR" dirty="0" smtClean="0"/>
              <a:t> </a:t>
            </a:r>
          </a:p>
          <a:p>
            <a:pPr algn="ctr"/>
            <a:r>
              <a:rPr lang="pt-BR" dirty="0" err="1" smtClean="0"/>
              <a:t>clc</a:t>
            </a:r>
            <a:endParaRPr lang="pt-BR" dirty="0" smtClean="0"/>
          </a:p>
        </p:txBody>
      </p:sp>
      <p:sp>
        <p:nvSpPr>
          <p:cNvPr id="4" name="CaixaDeTexto 3"/>
          <p:cNvSpPr txBox="1"/>
          <p:nvPr/>
        </p:nvSpPr>
        <p:spPr>
          <a:xfrm>
            <a:off x="2771800" y="1017330"/>
            <a:ext cx="3488647" cy="707886"/>
          </a:xfrm>
          <a:prstGeom prst="rect">
            <a:avLst/>
          </a:prstGeom>
          <a:noFill/>
        </p:spPr>
        <p:txBody>
          <a:bodyPr wrap="none" rtlCol="0">
            <a:spAutoFit/>
          </a:bodyPr>
          <a:lstStyle/>
          <a:p>
            <a:r>
              <a:rPr lang="pt-BR" sz="4000" i="1" dirty="0" smtClean="0"/>
              <a:t>Mas e as cores?</a:t>
            </a:r>
            <a:endParaRPr lang="pt-BR" sz="4000" i="1" dirty="0"/>
          </a:p>
        </p:txBody>
      </p:sp>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33041953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17551" y="4477544"/>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 name="Text Box 5"/>
          <p:cNvSpPr txBox="1">
            <a:spLocks noChangeArrowheads="1"/>
          </p:cNvSpPr>
          <p:nvPr/>
        </p:nvSpPr>
        <p:spPr bwMode="auto">
          <a:xfrm>
            <a:off x="4213151" y="4660107"/>
            <a:ext cx="1295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3200" i="1">
                <a:solidFill>
                  <a:schemeClr val="folHlink"/>
                </a:solidFill>
                <a:latin typeface="Tahoma" pitchFamily="34" charset="0"/>
              </a:rPr>
              <a:t>Dica!</a:t>
            </a:r>
          </a:p>
        </p:txBody>
      </p:sp>
      <p:sp>
        <p:nvSpPr>
          <p:cNvPr id="4" name="Text Box 9"/>
          <p:cNvSpPr txBox="1">
            <a:spLocks noChangeArrowheads="1"/>
          </p:cNvSpPr>
          <p:nvPr/>
        </p:nvSpPr>
        <p:spPr bwMode="auto">
          <a:xfrm>
            <a:off x="2079551" y="2724944"/>
            <a:ext cx="492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Use “clf” para apagar a figura atual</a:t>
            </a:r>
          </a:p>
        </p:txBody>
      </p:sp>
      <p:sp>
        <p:nvSpPr>
          <p:cNvPr id="5" name="Text Box 11"/>
          <p:cNvSpPr txBox="1">
            <a:spLocks noChangeArrowheads="1"/>
          </p:cNvSpPr>
          <p:nvPr/>
        </p:nvSpPr>
        <p:spPr bwMode="auto">
          <a:xfrm>
            <a:off x="755576" y="1124744"/>
            <a:ext cx="8105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Use “[x,y]=ginput(2)” para capturar dois pontos no gráfico</a:t>
            </a:r>
          </a:p>
        </p:txBody>
      </p:sp>
      <p:sp>
        <p:nvSpPr>
          <p:cNvPr id="6" name="Retângulo 5"/>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7527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8" name="Group 14"/>
          <p:cNvGrpSpPr>
            <a:grpSpLocks/>
          </p:cNvGrpSpPr>
          <p:nvPr/>
        </p:nvGrpSpPr>
        <p:grpSpPr bwMode="auto">
          <a:xfrm>
            <a:off x="323528" y="851520"/>
            <a:ext cx="8496944" cy="4665712"/>
            <a:chOff x="624" y="864"/>
            <a:chExt cx="4512" cy="228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l="2502" t="5434" r="24271" b="75021"/>
            <a:stretch>
              <a:fillRect/>
            </a:stretch>
          </p:blipFill>
          <p:spPr bwMode="auto">
            <a:xfrm>
              <a:off x="2784" y="960"/>
              <a:ext cx="2352" cy="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
              <a:extLst>
                <a:ext uri="{28A0092B-C50C-407E-A947-70E740481C1C}">
                  <a14:useLocalDpi xmlns:a14="http://schemas.microsoft.com/office/drawing/2010/main" val="0"/>
                </a:ext>
              </a:extLst>
            </a:blip>
            <a:srcRect l="37000" t="42000" r="22000" b="24667"/>
            <a:stretch>
              <a:fillRect/>
            </a:stretch>
          </p:blipFill>
          <p:spPr bwMode="auto">
            <a:xfrm>
              <a:off x="3072" y="1920"/>
              <a:ext cx="1968"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4">
              <a:extLst>
                <a:ext uri="{28A0092B-C50C-407E-A947-70E740481C1C}">
                  <a14:useLocalDpi xmlns:a14="http://schemas.microsoft.com/office/drawing/2010/main" val="0"/>
                </a:ext>
              </a:extLst>
            </a:blip>
            <a:srcRect l="37083" t="21333" r="22501" b="15334"/>
            <a:stretch>
              <a:fillRect/>
            </a:stretch>
          </p:blipFill>
          <p:spPr bwMode="auto">
            <a:xfrm>
              <a:off x="624" y="864"/>
              <a:ext cx="1940" cy="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pic>
        <p:nvPicPr>
          <p:cNvPr id="143373"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r="66235" b="55040"/>
          <a:stretch/>
        </p:blipFill>
        <p:spPr bwMode="auto">
          <a:xfrm>
            <a:off x="287425" y="548680"/>
            <a:ext cx="4393157" cy="328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7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636912"/>
            <a:ext cx="547260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2"/>
          <p:cNvSpPr txBox="1">
            <a:spLocks noChangeArrowheads="1"/>
          </p:cNvSpPr>
          <p:nvPr/>
        </p:nvSpPr>
        <p:spPr bwMode="auto">
          <a:xfrm>
            <a:off x="7884368" y="637375"/>
            <a:ext cx="7937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9600">
                <a:latin typeface="Batang" pitchFamily="18" charset="-127"/>
              </a:rPr>
              <a:t>?</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258" t="12103" r="6268" b="6834"/>
          <a:stretch/>
        </p:blipFill>
        <p:spPr bwMode="auto">
          <a:xfrm>
            <a:off x="107504" y="188640"/>
            <a:ext cx="7347903" cy="592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147" t="12182" r="47124" b="52510"/>
          <a:stretch/>
        </p:blipFill>
        <p:spPr bwMode="auto">
          <a:xfrm>
            <a:off x="6795930" y="4265759"/>
            <a:ext cx="2046515"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0300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07704" y="1124744"/>
            <a:ext cx="4475905" cy="1938992"/>
          </a:xfrm>
          <a:prstGeom prst="rect">
            <a:avLst/>
          </a:prstGeom>
          <a:noFill/>
        </p:spPr>
        <p:txBody>
          <a:bodyPr wrap="none" rtlCol="0">
            <a:spAutoFit/>
          </a:bodyPr>
          <a:lstStyle/>
          <a:p>
            <a:pPr algn="ctr"/>
            <a:r>
              <a:rPr lang="pt-BR" b="1" u="sng" dirty="0" smtClean="0"/>
              <a:t>Cuidado</a:t>
            </a:r>
          </a:p>
          <a:p>
            <a:pPr algn="ctr"/>
            <a:endParaRPr lang="pt-BR" dirty="0"/>
          </a:p>
          <a:p>
            <a:pPr algn="ctr"/>
            <a:r>
              <a:rPr lang="pt-BR" dirty="0" smtClean="0"/>
              <a:t>Os pontos são a posição do cursor!</a:t>
            </a:r>
          </a:p>
          <a:p>
            <a:pPr algn="ctr"/>
            <a:r>
              <a:rPr lang="pt-BR" dirty="0" smtClean="0"/>
              <a:t>Não tem relação com a curva.</a:t>
            </a:r>
          </a:p>
          <a:p>
            <a:endParaRPr lang="pt-BR" dirty="0"/>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259857546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486025" y="2057400"/>
            <a:ext cx="47529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sz="9600">
                <a:latin typeface="Tahoma" pitchFamily="34" charset="0"/>
              </a:rPr>
              <a:t>Exemplo</a:t>
            </a:r>
          </a:p>
          <a:p>
            <a:pPr algn="ctr"/>
            <a:r>
              <a:rPr lang="pt-BR" sz="9600">
                <a:latin typeface="Tahoma" pitchFamily="34" charset="0"/>
              </a:rPr>
              <a:t>2</a:t>
            </a:r>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600200" y="1600200"/>
            <a:ext cx="6629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t-BR" sz="2000">
                <a:latin typeface="Tahoma" pitchFamily="34" charset="0"/>
                <a:cs typeface="Times New Roman" pitchFamily="18" charset="0"/>
              </a:rPr>
              <a:t>Muitas vezes é muito trabalhoso, ou mesmo impossível, encontrar a solução analítica para o conjunto de equações diferenciais. Nesse caso temos que simular usando solução numérica das equações diferenciais.  Vamos assumir que o modelo do exemplo 1 não tivesse solução analítica, e então usar o Matlab para estudar o comportamento da altura do nível com o tempo. A equação diferencial será:</a:t>
            </a:r>
            <a:r>
              <a:rPr lang="en-US" sz="2000">
                <a:latin typeface="Tahoma" pitchFamily="34" charset="0"/>
              </a:rPr>
              <a:t> </a:t>
            </a:r>
          </a:p>
        </p:txBody>
      </p:sp>
      <p:pic>
        <p:nvPicPr>
          <p:cNvPr id="583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16234" t="68822" r="22403" b="5162"/>
          <a:stretch>
            <a:fillRect/>
          </a:stretch>
        </p:blipFill>
        <p:spPr bwMode="auto">
          <a:xfrm>
            <a:off x="3333750" y="4572000"/>
            <a:ext cx="4286250" cy="147002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838200" y="1600200"/>
            <a:ext cx="4267200" cy="419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pP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Definição</a:t>
            </a:r>
            <a:r>
              <a:rPr lang="en-US" sz="1800" i="1" dirty="0">
                <a:latin typeface="Tahoma" pitchFamily="34" charset="0"/>
                <a:cs typeface="Times New Roman" pitchFamily="18" charset="0"/>
              </a:rPr>
              <a:t> das </a:t>
            </a:r>
            <a:r>
              <a:rPr lang="en-US" sz="1800" i="1" dirty="0" err="1">
                <a:latin typeface="Tahoma" pitchFamily="34" charset="0"/>
                <a:cs typeface="Times New Roman" pitchFamily="18" charset="0"/>
              </a:rPr>
              <a:t>constantes</a:t>
            </a:r>
            <a:r>
              <a:rPr lang="en-US" sz="1800" i="1" dirty="0">
                <a:latin typeface="Tahoma" pitchFamily="34" charset="0"/>
                <a:cs typeface="Times New Roman" pitchFamily="18" charset="0"/>
              </a:rPr>
              <a:t> do </a:t>
            </a:r>
            <a:r>
              <a:rPr lang="en-US" sz="1800" i="1" dirty="0" err="1">
                <a:latin typeface="Tahoma" pitchFamily="34" charset="0"/>
                <a:cs typeface="Times New Roman" pitchFamily="18" charset="0"/>
              </a:rPr>
              <a:t>modelo</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R  = 1;       % h/m2</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A  = 2;	      % m2</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Fe = 10;   % m3/h</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 Tempo de </a:t>
            </a:r>
            <a:r>
              <a:rPr lang="en-US" sz="1800" i="1" dirty="0" err="1">
                <a:latin typeface="Tahoma" pitchFamily="34" charset="0"/>
                <a:cs typeface="Times New Roman" pitchFamily="18" charset="0"/>
              </a:rPr>
              <a:t>simulação</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t  = 0.0 : 0.01 : 10.0; % h</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Simulação</a:t>
            </a:r>
            <a:r>
              <a:rPr lang="en-US" sz="1800" i="1" dirty="0">
                <a:latin typeface="Tahoma" pitchFamily="34" charset="0"/>
                <a:cs typeface="Times New Roman" pitchFamily="18" charset="0"/>
              </a:rPr>
              <a:t> da </a:t>
            </a:r>
            <a:r>
              <a:rPr lang="en-US" sz="1800" i="1" dirty="0" err="1">
                <a:latin typeface="Tahoma" pitchFamily="34" charset="0"/>
                <a:cs typeface="Times New Roman" pitchFamily="18" charset="0"/>
              </a:rPr>
              <a:t>altura</a:t>
            </a:r>
            <a:r>
              <a:rPr lang="en-US" sz="1800" i="1" dirty="0">
                <a:latin typeface="Tahoma" pitchFamily="34" charset="0"/>
                <a:cs typeface="Times New Roman" pitchFamily="18" charset="0"/>
              </a:rPr>
              <a:t> de </a:t>
            </a:r>
            <a:r>
              <a:rPr lang="en-US" sz="1800" i="1" dirty="0" err="1">
                <a:latin typeface="Tahoma" pitchFamily="34" charset="0"/>
                <a:cs typeface="Times New Roman" pitchFamily="18" charset="0"/>
              </a:rPr>
              <a:t>líquido</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 = ode45('</a:t>
            </a:r>
            <a:r>
              <a:rPr lang="en-US" sz="1800" i="1" dirty="0" err="1">
                <a:latin typeface="Tahoma" pitchFamily="34" charset="0"/>
                <a:cs typeface="Times New Roman" pitchFamily="18" charset="0"/>
              </a:rPr>
              <a:t>dhdt</a:t>
            </a:r>
            <a:r>
              <a:rPr lang="en-US" sz="1800" i="1" dirty="0">
                <a:latin typeface="Tahoma" pitchFamily="34" charset="0"/>
                <a:cs typeface="Times New Roman" pitchFamily="18" charset="0"/>
              </a:rPr>
              <a:t>',t, 0,[],[R A Fe]);</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Visualização</a:t>
            </a:r>
            <a:r>
              <a:rPr lang="en-US" sz="1800" i="1" dirty="0">
                <a:latin typeface="Tahoma" pitchFamily="34" charset="0"/>
                <a:cs typeface="Times New Roman" pitchFamily="18" charset="0"/>
              </a:rPr>
              <a:t> da </a:t>
            </a:r>
            <a:r>
              <a:rPr lang="en-US" sz="1800" i="1" dirty="0" err="1">
                <a:latin typeface="Tahoma" pitchFamily="34" charset="0"/>
                <a:cs typeface="Times New Roman" pitchFamily="18" charset="0"/>
              </a:rPr>
              <a:t>simulação</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plot(</a:t>
            </a:r>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title('</a:t>
            </a:r>
            <a:r>
              <a:rPr lang="en-US" sz="1800" i="1" dirty="0" err="1">
                <a:latin typeface="Tahoma" pitchFamily="34" charset="0"/>
                <a:cs typeface="Times New Roman" pitchFamily="18" charset="0"/>
              </a:rPr>
              <a:t>Simulação</a:t>
            </a:r>
            <a:r>
              <a:rPr lang="en-US" sz="1800" i="1" dirty="0">
                <a:latin typeface="Tahoma" pitchFamily="34" charset="0"/>
                <a:cs typeface="Times New Roman" pitchFamily="18" charset="0"/>
              </a:rPr>
              <a:t> do </a:t>
            </a:r>
            <a:r>
              <a:rPr lang="en-US" sz="1800" i="1" dirty="0" err="1">
                <a:latin typeface="Tahoma" pitchFamily="34" charset="0"/>
                <a:cs typeface="Times New Roman" pitchFamily="18" charset="0"/>
              </a:rPr>
              <a:t>tanque</a:t>
            </a:r>
            <a:r>
              <a:rPr lang="en-US" sz="1800" i="1" dirty="0">
                <a:latin typeface="Tahoma" pitchFamily="34" charset="0"/>
                <a:cs typeface="Times New Roman" pitchFamily="18" charset="0"/>
              </a:rPr>
              <a:t> de </a:t>
            </a:r>
            <a:r>
              <a:rPr lang="en-US" sz="1800" i="1" dirty="0" err="1">
                <a:latin typeface="Tahoma" pitchFamily="34" charset="0"/>
                <a:cs typeface="Times New Roman" pitchFamily="18" charset="0"/>
              </a:rPr>
              <a:t>nível</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lnSpc>
                <a:spcPct val="115000"/>
              </a:lnSpc>
            </a:pPr>
            <a:r>
              <a:rPr lang="en-US" sz="1800" i="1" dirty="0" err="1">
                <a:latin typeface="Tahoma" pitchFamily="34" charset="0"/>
                <a:cs typeface="Times New Roman" pitchFamily="18" charset="0"/>
              </a:rPr>
              <a:t>xlabel</a:t>
            </a:r>
            <a:r>
              <a:rPr lang="en-US" sz="1800" i="1" dirty="0">
                <a:latin typeface="Tahoma" pitchFamily="34" charset="0"/>
                <a:cs typeface="Times New Roman" pitchFamily="18" charset="0"/>
              </a:rPr>
              <a:t>('Tempo (h)');</a:t>
            </a:r>
            <a:endParaRPr lang="en-US" sz="1800" dirty="0">
              <a:latin typeface="Tahoma" pitchFamily="34" charset="0"/>
              <a:cs typeface="Times New Roman" pitchFamily="18" charset="0"/>
            </a:endParaRPr>
          </a:p>
          <a:p>
            <a:pPr eaLnBrk="0" hangingPunct="0">
              <a:lnSpc>
                <a:spcPct val="115000"/>
              </a:lnSpc>
            </a:pPr>
            <a:r>
              <a:rPr lang="pt-BR" sz="1800" i="1" dirty="0" err="1">
                <a:latin typeface="Tahoma" pitchFamily="34" charset="0"/>
                <a:cs typeface="Times New Roman" pitchFamily="18" charset="0"/>
              </a:rPr>
              <a:t>ylabel</a:t>
            </a:r>
            <a:r>
              <a:rPr lang="pt-BR" sz="1800" i="1" dirty="0">
                <a:latin typeface="Tahoma" pitchFamily="34" charset="0"/>
                <a:cs typeface="Times New Roman" pitchFamily="18" charset="0"/>
              </a:rPr>
              <a:t>('Altura (m)');</a:t>
            </a:r>
            <a:r>
              <a:rPr lang="en-US" sz="1800" dirty="0">
                <a:latin typeface="Tahoma" pitchFamily="34" charset="0"/>
              </a:rPr>
              <a:t> </a:t>
            </a:r>
          </a:p>
        </p:txBody>
      </p:sp>
      <p:sp>
        <p:nvSpPr>
          <p:cNvPr id="59396" name="Rectangle 4"/>
          <p:cNvSpPr>
            <a:spLocks noChangeArrowheads="1"/>
          </p:cNvSpPr>
          <p:nvPr/>
        </p:nvSpPr>
        <p:spPr bwMode="auto">
          <a:xfrm>
            <a:off x="5334000" y="2514600"/>
            <a:ext cx="381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i="1" dirty="0">
                <a:latin typeface="Tahoma" pitchFamily="34" charset="0"/>
                <a:cs typeface="Times New Roman" pitchFamily="18" charset="0"/>
              </a:rPr>
              <a:t>function dh = </a:t>
            </a:r>
            <a:r>
              <a:rPr lang="en-US" sz="1800" i="1" dirty="0" err="1">
                <a:latin typeface="Tahoma" pitchFamily="34" charset="0"/>
                <a:cs typeface="Times New Roman" pitchFamily="18" charset="0"/>
              </a:rPr>
              <a:t>dhdt</a:t>
            </a:r>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t,h,flag,par</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R  = par(1);</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A  = par(2);</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Fe = par(3);</a:t>
            </a:r>
            <a:endParaRPr lang="en-US" sz="1800" dirty="0">
              <a:latin typeface="Tahoma" pitchFamily="34" charset="0"/>
              <a:cs typeface="Times New Roman" pitchFamily="18" charset="0"/>
            </a:endParaRPr>
          </a:p>
          <a:p>
            <a:pPr eaLnBrk="0" hangingPunct="0"/>
            <a:r>
              <a:rPr lang="pt-BR" sz="1800" i="1" dirty="0" err="1">
                <a:latin typeface="Tahoma" pitchFamily="34" charset="0"/>
                <a:cs typeface="Times New Roman" pitchFamily="18" charset="0"/>
              </a:rPr>
              <a:t>dh</a:t>
            </a:r>
            <a:r>
              <a:rPr lang="pt-BR" sz="1800" i="1" dirty="0">
                <a:latin typeface="Tahoma" pitchFamily="34" charset="0"/>
                <a:cs typeface="Times New Roman" pitchFamily="18" charset="0"/>
              </a:rPr>
              <a:t> = (Fe-(h/R))/A;</a:t>
            </a:r>
            <a:r>
              <a:rPr lang="en-US" sz="1800" dirty="0">
                <a:latin typeface="Tahoma" pitchFamily="34" charset="0"/>
              </a:rPr>
              <a:t> </a:t>
            </a:r>
          </a:p>
        </p:txBody>
      </p:sp>
      <p:sp>
        <p:nvSpPr>
          <p:cNvPr id="59397" name="Line 5"/>
          <p:cNvSpPr>
            <a:spLocks noChangeShapeType="1"/>
          </p:cNvSpPr>
          <p:nvPr/>
        </p:nvSpPr>
        <p:spPr bwMode="auto">
          <a:xfrm>
            <a:off x="5105400" y="1524000"/>
            <a:ext cx="0" cy="4724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6" name="Retângulo 5"/>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69180" b="50000"/>
          <a:stretch/>
        </p:blipFill>
        <p:spPr bwMode="auto">
          <a:xfrm>
            <a:off x="1115616" y="620688"/>
            <a:ext cx="6696744" cy="586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15538302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6281" b="72087"/>
          <a:stretch/>
        </p:blipFill>
        <p:spPr bwMode="auto">
          <a:xfrm>
            <a:off x="131118" y="203100"/>
            <a:ext cx="6048672" cy="384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489812"/>
            <a:ext cx="4866506" cy="429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32104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447800" y="2286000"/>
            <a:ext cx="67056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5000"/>
              </a:lnSpc>
            </a:pPr>
            <a:r>
              <a:rPr lang="en-US" sz="1800">
                <a:latin typeface="Tahoma" pitchFamily="34" charset="0"/>
                <a:cs typeface="Times New Roman" pitchFamily="18" charset="0"/>
              </a:rPr>
              <a:t>Nesse caso temos uma equação diferencial, então deveremos usar uma função Matlab específica para a resolução de eq. diferenciais. No caso temos a ODE45. A função ODE45 implementa um esquema de solução de sistemas de EDO’s por método de Runge-Kutta de ordem média (consulte o help sobre ODE45 para maiores detalhes).</a:t>
            </a:r>
          </a:p>
          <a:p>
            <a:pPr algn="ctr">
              <a:lnSpc>
                <a:spcPct val="115000"/>
              </a:lnSpc>
            </a:pPr>
            <a:endParaRPr lang="en-US" sz="1800">
              <a:latin typeface="Tahoma" pitchFamily="34" charset="0"/>
              <a:cs typeface="Times New Roman" pitchFamily="18" charset="0"/>
            </a:endParaRPr>
          </a:p>
          <a:p>
            <a:pPr algn="ctr">
              <a:lnSpc>
                <a:spcPct val="115000"/>
              </a:lnSpc>
            </a:pPr>
            <a:r>
              <a:rPr lang="pt-BR" sz="1800" i="1">
                <a:latin typeface="Tahoma" pitchFamily="34" charset="0"/>
                <a:cs typeface="Times New Roman" pitchFamily="18" charset="0"/>
              </a:rPr>
              <a:t>[t,h] = ode45('dhdt',t, 0,[],[R A Fe]);</a:t>
            </a:r>
            <a:r>
              <a:rPr lang="en-US" sz="1800">
                <a:latin typeface="Tahoma" pitchFamily="34" charset="0"/>
              </a:rPr>
              <a:t> </a:t>
            </a:r>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1066800" y="1371600"/>
            <a:ext cx="777240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263525" algn="ctr">
              <a:tabLst>
                <a:tab pos="492125" algn="l"/>
              </a:tabLst>
            </a:pPr>
            <a:r>
              <a:rPr lang="en-US" sz="1800" b="1">
                <a:latin typeface="Tahoma" pitchFamily="34" charset="0"/>
                <a:cs typeface="Times New Roman" pitchFamily="18" charset="0"/>
              </a:rPr>
              <a:t>Os parâmetros enviados entre parênteses são aqueles que devemos passar para a ODE45:</a:t>
            </a:r>
          </a:p>
          <a:p>
            <a:pPr indent="263525" algn="ctr" eaLnBrk="0" hangingPunct="0">
              <a:tabLst>
                <a:tab pos="492125" algn="l"/>
              </a:tabLst>
            </a:pPr>
            <a:r>
              <a:rPr lang="en-US" sz="1800">
                <a:latin typeface="Tahoma" pitchFamily="34" charset="0"/>
                <a:cs typeface="Times New Roman" pitchFamily="18" charset="0"/>
              </a:rPr>
              <a:t> </a:t>
            </a:r>
          </a:p>
          <a:p>
            <a:pPr indent="263525" algn="ctr" eaLnBrk="0" hangingPunct="0">
              <a:tabLst>
                <a:tab pos="492125" algn="l"/>
              </a:tabLst>
            </a:pPr>
            <a:r>
              <a:rPr lang="en-US" sz="1800">
                <a:latin typeface="Tahoma" pitchFamily="34" charset="0"/>
                <a:cs typeface="Times New Roman" pitchFamily="18" charset="0"/>
              </a:rPr>
              <a:t>-1º argumento de ode45 é uma string contendo o nome do arquivo .m com as equações diferenciais. Neste caso, o arquivo chama-se dhdt.m.</a:t>
            </a:r>
          </a:p>
          <a:p>
            <a:pPr indent="263525" algn="ctr" eaLnBrk="0" hangingPunct="0">
              <a:tabLst>
                <a:tab pos="492125" algn="l"/>
              </a:tabLst>
            </a:pPr>
            <a:r>
              <a:rPr lang="en-US" sz="1800">
                <a:latin typeface="Tahoma" pitchFamily="34" charset="0"/>
                <a:cs typeface="Times New Roman" pitchFamily="18" charset="0"/>
              </a:rPr>
              <a:t> </a:t>
            </a:r>
          </a:p>
          <a:p>
            <a:pPr indent="263525" algn="ctr" eaLnBrk="0" hangingPunct="0">
              <a:tabLst>
                <a:tab pos="492125" algn="l"/>
              </a:tabLst>
            </a:pPr>
            <a:r>
              <a:rPr lang="en-US" sz="1800">
                <a:latin typeface="Tahoma" pitchFamily="34" charset="0"/>
                <a:cs typeface="Times New Roman" pitchFamily="18" charset="0"/>
              </a:rPr>
              <a:t>-2º argumento é um vetor que pode conter (i) dois elementos: os tempos inicial e final da integração, ou (ii) todos os valores de tempo para os quais deseja-se conhecer o valor da variável integrada.</a:t>
            </a:r>
          </a:p>
          <a:p>
            <a:pPr indent="263525" algn="ctr" eaLnBrk="0" hangingPunct="0">
              <a:tabLst>
                <a:tab pos="492125" algn="l"/>
              </a:tabLst>
            </a:pPr>
            <a:endParaRPr lang="en-US" sz="1800">
              <a:latin typeface="Tahoma" pitchFamily="34" charset="0"/>
              <a:cs typeface="Times New Roman" pitchFamily="18" charset="0"/>
            </a:endParaRPr>
          </a:p>
          <a:p>
            <a:pPr indent="263525" algn="ctr" eaLnBrk="0" hangingPunct="0">
              <a:tabLst>
                <a:tab pos="492125" algn="l"/>
              </a:tabLst>
            </a:pPr>
            <a:r>
              <a:rPr lang="en-US" sz="1800">
                <a:latin typeface="Tahoma" pitchFamily="34" charset="0"/>
                <a:cs typeface="Times New Roman" pitchFamily="18" charset="0"/>
              </a:rPr>
              <a:t>-3º argumento é o vetor contendo as condições iniciais das variáveis dependentes das EDO’s. Os valores dos elementos do vetor de condições iniciais precisam estar na mesma ordem em que as variáveis correspondentes são calculadas na função passada como 1º argumento para ode45 (neste caso, dhdt.m). Nesse caso em particular só temos uma variável dependente,  assim temos uma única condição inicial.</a:t>
            </a:r>
          </a:p>
          <a:p>
            <a:pPr indent="263525" algn="ctr" eaLnBrk="0" hangingPunct="0">
              <a:tabLst>
                <a:tab pos="492125" algn="l"/>
              </a:tabLst>
            </a:pPr>
            <a:endParaRPr lang="en-US" sz="1800">
              <a:latin typeface="Tahoma" pitchFamily="34" charset="0"/>
              <a:cs typeface="Times New Roman" pitchFamily="18" charset="0"/>
            </a:endParaRPr>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524000" y="1865313"/>
            <a:ext cx="7315200" cy="40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800">
                <a:latin typeface="Tahoma" pitchFamily="34" charset="0"/>
                <a:cs typeface="Times New Roman" pitchFamily="18" charset="0"/>
              </a:rPr>
              <a:t>-4º argumento é o vetor de opções de ode45. Há várias opções do método que podem ser ajustadas. Entretanto, não deseja-se alterar os valores-padrão. Neste caso, é passado um vetor vazio, apenas para marcar o lugar das opções.</a:t>
            </a:r>
          </a:p>
          <a:p>
            <a:pPr algn="ctr" eaLnBrk="0" hangingPunct="0">
              <a:spcBef>
                <a:spcPct val="50000"/>
              </a:spcBef>
            </a:pPr>
            <a:r>
              <a:rPr lang="en-US" sz="1800">
                <a:latin typeface="Tahoma" pitchFamily="34" charset="0"/>
                <a:cs typeface="Times New Roman" pitchFamily="18" charset="0"/>
              </a:rPr>
              <a:t> </a:t>
            </a:r>
          </a:p>
          <a:p>
            <a:pPr algn="ctr" eaLnBrk="0" hangingPunct="0">
              <a:spcBef>
                <a:spcPct val="50000"/>
              </a:spcBef>
            </a:pPr>
            <a:r>
              <a:rPr lang="en-US" sz="1800">
                <a:latin typeface="Tahoma" pitchFamily="34" charset="0"/>
                <a:cs typeface="Times New Roman" pitchFamily="18" charset="0"/>
              </a:rPr>
              <a:t>-5º argumento é um vetor contendo parâmetros de entrada para a função dhdt.m.  Observe que a função .m deve ler esses parâmetros na ordem correta (recebe como variável local “par”).</a:t>
            </a:r>
          </a:p>
          <a:p>
            <a:pPr algn="ctr" eaLnBrk="0" hangingPunct="0">
              <a:spcBef>
                <a:spcPct val="50000"/>
              </a:spcBef>
            </a:pPr>
            <a:r>
              <a:rPr lang="en-US" sz="1800">
                <a:latin typeface="Tahoma" pitchFamily="34" charset="0"/>
                <a:cs typeface="Times New Roman" pitchFamily="18" charset="0"/>
              </a:rPr>
              <a:t> </a:t>
            </a:r>
          </a:p>
          <a:p>
            <a:pPr algn="ctr" eaLnBrk="0" hangingPunct="0">
              <a:spcBef>
                <a:spcPct val="50000"/>
              </a:spcBef>
            </a:pPr>
            <a:r>
              <a:rPr lang="en-US" sz="1800" b="1">
                <a:latin typeface="Tahoma" pitchFamily="34" charset="0"/>
                <a:cs typeface="Times New Roman" pitchFamily="18" charset="0"/>
              </a:rPr>
              <a:t>Os resultados da simulação são obtidos nos dois parâmetros entre colchetes (t , h).</a:t>
            </a:r>
          </a:p>
          <a:p>
            <a:pPr algn="ctr" eaLnBrk="0" hangingPunct="0">
              <a:spcBef>
                <a:spcPct val="50000"/>
              </a:spcBef>
            </a:pPr>
            <a:endParaRPr lang="en-US" sz="1800" b="1">
              <a:latin typeface="Tahoma" pitchFamily="34" charset="0"/>
            </a:endParaRPr>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01730" y="3861048"/>
            <a:ext cx="7937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9600">
                <a:latin typeface="Batang" pitchFamily="18" charset="-127"/>
              </a:rPr>
              <a:t>?</a:t>
            </a:r>
          </a:p>
        </p:txBody>
      </p:sp>
      <p:pic>
        <p:nvPicPr>
          <p:cNvPr id="172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68801"/>
          <a:stretch/>
        </p:blipFill>
        <p:spPr bwMode="auto">
          <a:xfrm>
            <a:off x="179512" y="637375"/>
            <a:ext cx="833043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spTree>
    <p:extLst>
      <p:ext uri="{BB962C8B-B14F-4D97-AF65-F5344CB8AC3E}">
        <p14:creationId xmlns:p14="http://schemas.microsoft.com/office/powerpoint/2010/main" val="400991397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135782" y="1124744"/>
            <a:ext cx="76962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5000"/>
              </a:lnSpc>
            </a:pPr>
            <a:r>
              <a:rPr lang="en-US" sz="1800" dirty="0">
                <a:latin typeface="Tahoma" pitchFamily="34" charset="0"/>
                <a:cs typeface="Times New Roman" pitchFamily="18" charset="0"/>
              </a:rPr>
              <a:t>A </a:t>
            </a:r>
            <a:r>
              <a:rPr lang="en-US" sz="1800" dirty="0" err="1">
                <a:latin typeface="Tahoma" pitchFamily="34" charset="0"/>
                <a:cs typeface="Times New Roman" pitchFamily="18" charset="0"/>
              </a:rPr>
              <a:t>codificação</a:t>
            </a:r>
            <a:r>
              <a:rPr lang="en-US" sz="1800" dirty="0">
                <a:latin typeface="Tahoma" pitchFamily="34" charset="0"/>
                <a:cs typeface="Times New Roman" pitchFamily="18" charset="0"/>
              </a:rPr>
              <a:t> do </a:t>
            </a:r>
            <a:r>
              <a:rPr lang="en-US" sz="1800" dirty="0" err="1">
                <a:latin typeface="Tahoma" pitchFamily="34" charset="0"/>
                <a:cs typeface="Times New Roman" pitchFamily="18" charset="0"/>
              </a:rPr>
              <a:t>arquivo</a:t>
            </a:r>
            <a:r>
              <a:rPr lang="en-US" sz="1800" dirty="0">
                <a:latin typeface="Tahoma" pitchFamily="34" charset="0"/>
                <a:cs typeface="Times New Roman" pitchFamily="18" charset="0"/>
              </a:rPr>
              <a:t> .m  segue o </a:t>
            </a:r>
            <a:r>
              <a:rPr lang="en-US" sz="1800" dirty="0" err="1">
                <a:latin typeface="Tahoma" pitchFamily="34" charset="0"/>
                <a:cs typeface="Times New Roman" pitchFamily="18" charset="0"/>
              </a:rPr>
              <a:t>mesmo</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formato</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já</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explicado</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para</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funções</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porém</a:t>
            </a:r>
            <a:r>
              <a:rPr lang="en-US" sz="1800" dirty="0">
                <a:latin typeface="Tahoma" pitchFamily="34" charset="0"/>
                <a:cs typeface="Times New Roman" pitchFamily="18" charset="0"/>
              </a:rPr>
              <a:t> com </a:t>
            </a:r>
            <a:r>
              <a:rPr lang="en-US" sz="1800" dirty="0" err="1">
                <a:latin typeface="Tahoma" pitchFamily="34" charset="0"/>
                <a:cs typeface="Times New Roman" pitchFamily="18" charset="0"/>
              </a:rPr>
              <a:t>algumas</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particularidades</a:t>
            </a:r>
            <a:r>
              <a:rPr lang="en-US" sz="1800" dirty="0">
                <a:latin typeface="Tahoma" pitchFamily="34" charset="0"/>
                <a:cs typeface="Times New Roman" pitchFamily="18" charset="0"/>
              </a:rPr>
              <a:t>. </a:t>
            </a:r>
          </a:p>
          <a:p>
            <a:pPr algn="ctr">
              <a:lnSpc>
                <a:spcPct val="115000"/>
              </a:lnSpc>
            </a:pPr>
            <a:endParaRPr lang="en-US" sz="1800" dirty="0">
              <a:latin typeface="Tahoma" pitchFamily="34" charset="0"/>
              <a:cs typeface="Times New Roman" pitchFamily="18" charset="0"/>
            </a:endParaRPr>
          </a:p>
          <a:p>
            <a:pPr algn="ctr">
              <a:lnSpc>
                <a:spcPct val="115000"/>
              </a:lnSpc>
            </a:pPr>
            <a:r>
              <a:rPr lang="en-US" sz="1800" dirty="0">
                <a:latin typeface="Tahoma" pitchFamily="34" charset="0"/>
                <a:cs typeface="Times New Roman" pitchFamily="18" charset="0"/>
              </a:rPr>
              <a:t>No </a:t>
            </a:r>
            <a:r>
              <a:rPr lang="en-US" sz="1800" dirty="0" err="1">
                <a:latin typeface="Tahoma" pitchFamily="34" charset="0"/>
                <a:cs typeface="Times New Roman" pitchFamily="18" charset="0"/>
              </a:rPr>
              <a:t>caso</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específico</a:t>
            </a:r>
            <a:r>
              <a:rPr lang="en-US" sz="1800" dirty="0">
                <a:latin typeface="Tahoma" pitchFamily="34" charset="0"/>
                <a:cs typeface="Times New Roman" pitchFamily="18" charset="0"/>
              </a:rPr>
              <a:t> de um </a:t>
            </a:r>
            <a:r>
              <a:rPr lang="en-US" sz="1800" dirty="0" err="1">
                <a:latin typeface="Tahoma" pitchFamily="34" charset="0"/>
                <a:cs typeface="Times New Roman" pitchFamily="18" charset="0"/>
              </a:rPr>
              <a:t>arquivo</a:t>
            </a:r>
            <a:r>
              <a:rPr lang="en-US" sz="1800" dirty="0">
                <a:latin typeface="Tahoma" pitchFamily="34" charset="0"/>
                <a:cs typeface="Times New Roman" pitchFamily="18" charset="0"/>
              </a:rPr>
              <a:t> .m </a:t>
            </a:r>
            <a:r>
              <a:rPr lang="en-US" sz="1800" dirty="0" err="1">
                <a:latin typeface="Tahoma" pitchFamily="34" charset="0"/>
                <a:cs typeface="Times New Roman" pitchFamily="18" charset="0"/>
              </a:rPr>
              <a:t>que</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deve</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ser</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chamado</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por</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uma</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função</a:t>
            </a:r>
            <a:r>
              <a:rPr lang="en-US" sz="1800" dirty="0">
                <a:latin typeface="Tahoma" pitchFamily="34" charset="0"/>
                <a:cs typeface="Times New Roman" pitchFamily="18" charset="0"/>
              </a:rPr>
              <a:t> de </a:t>
            </a:r>
            <a:r>
              <a:rPr lang="en-US" sz="1800" dirty="0" err="1">
                <a:latin typeface="Tahoma" pitchFamily="34" charset="0"/>
                <a:cs typeface="Times New Roman" pitchFamily="18" charset="0"/>
              </a:rPr>
              <a:t>solução</a:t>
            </a:r>
            <a:r>
              <a:rPr lang="en-US" sz="1800" dirty="0">
                <a:latin typeface="Tahoma" pitchFamily="34" charset="0"/>
                <a:cs typeface="Times New Roman" pitchFamily="18" charset="0"/>
              </a:rPr>
              <a:t> EDO’s (</a:t>
            </a:r>
            <a:r>
              <a:rPr lang="en-US" sz="1800" dirty="0" err="1">
                <a:latin typeface="Tahoma" pitchFamily="34" charset="0"/>
                <a:cs typeface="Times New Roman" pitchFamily="18" charset="0"/>
              </a:rPr>
              <a:t>todas</a:t>
            </a:r>
            <a:r>
              <a:rPr lang="en-US" sz="1800" dirty="0">
                <a:latin typeface="Tahoma" pitchFamily="34" charset="0"/>
                <a:cs typeface="Times New Roman" pitchFamily="18" charset="0"/>
              </a:rPr>
              <a:t> as </a:t>
            </a:r>
            <a:r>
              <a:rPr lang="en-US" sz="1800" b="1" dirty="0" err="1">
                <a:latin typeface="Tahoma" pitchFamily="34" charset="0"/>
                <a:cs typeface="Times New Roman" pitchFamily="18" charset="0"/>
              </a:rPr>
              <a:t>ODExx</a:t>
            </a:r>
            <a:r>
              <a:rPr lang="en-US" sz="1800" dirty="0">
                <a:latin typeface="Tahoma" pitchFamily="34" charset="0"/>
                <a:cs typeface="Times New Roman" pitchFamily="18" charset="0"/>
              </a:rPr>
              <a:t>), a </a:t>
            </a:r>
            <a:r>
              <a:rPr lang="en-US" sz="1800" dirty="0" err="1">
                <a:latin typeface="Tahoma" pitchFamily="34" charset="0"/>
                <a:cs typeface="Times New Roman" pitchFamily="18" charset="0"/>
              </a:rPr>
              <a:t>declaração</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deste</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arquivo</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deve</a:t>
            </a:r>
            <a:r>
              <a:rPr lang="en-US" sz="1800" dirty="0">
                <a:latin typeface="Tahoma" pitchFamily="34" charset="0"/>
                <a:cs typeface="Times New Roman" pitchFamily="18" charset="0"/>
              </a:rPr>
              <a:t> </a:t>
            </a:r>
            <a:r>
              <a:rPr lang="en-US" sz="1800" dirty="0" err="1">
                <a:latin typeface="Tahoma" pitchFamily="34" charset="0"/>
                <a:cs typeface="Times New Roman" pitchFamily="18" charset="0"/>
              </a:rPr>
              <a:t>seguir</a:t>
            </a:r>
            <a:r>
              <a:rPr lang="en-US" sz="1800" dirty="0">
                <a:latin typeface="Tahoma" pitchFamily="34" charset="0"/>
                <a:cs typeface="Times New Roman" pitchFamily="18" charset="0"/>
              </a:rPr>
              <a:t> a </a:t>
            </a:r>
            <a:r>
              <a:rPr lang="en-US" sz="1800" dirty="0" err="1">
                <a:latin typeface="Tahoma" pitchFamily="34" charset="0"/>
                <a:cs typeface="Times New Roman" pitchFamily="18" charset="0"/>
              </a:rPr>
              <a:t>sintaxe</a:t>
            </a:r>
            <a:r>
              <a:rPr lang="en-US" sz="1800" dirty="0">
                <a:latin typeface="Tahoma" pitchFamily="34" charset="0"/>
                <a:cs typeface="Times New Roman" pitchFamily="18" charset="0"/>
              </a:rPr>
              <a:t>:</a:t>
            </a:r>
          </a:p>
          <a:p>
            <a:pPr algn="ctr">
              <a:lnSpc>
                <a:spcPct val="115000"/>
              </a:lnSpc>
            </a:pPr>
            <a:endParaRPr lang="en-US" sz="1800" dirty="0">
              <a:latin typeface="Tahoma" pitchFamily="34" charset="0"/>
              <a:cs typeface="Times New Roman" pitchFamily="18" charset="0"/>
            </a:endParaRPr>
          </a:p>
          <a:p>
            <a:pPr algn="ctr" eaLnBrk="0" hangingPunct="0">
              <a:lnSpc>
                <a:spcPct val="115000"/>
              </a:lnSpc>
            </a:pPr>
            <a:r>
              <a:rPr lang="en-US" sz="1800" b="1" i="1" dirty="0">
                <a:latin typeface="Tahoma" pitchFamily="34" charset="0"/>
                <a:cs typeface="Times New Roman" pitchFamily="18" charset="0"/>
              </a:rPr>
              <a:t>function </a:t>
            </a:r>
            <a:r>
              <a:rPr lang="en-US" sz="1800" b="1" i="1" dirty="0" err="1">
                <a:latin typeface="Tahoma" pitchFamily="34" charset="0"/>
                <a:cs typeface="Times New Roman" pitchFamily="18" charset="0"/>
              </a:rPr>
              <a:t>dy</a:t>
            </a:r>
            <a:r>
              <a:rPr lang="en-US" sz="1800" b="1" i="1" dirty="0">
                <a:latin typeface="Tahoma" pitchFamily="34" charset="0"/>
                <a:cs typeface="Times New Roman" pitchFamily="18" charset="0"/>
              </a:rPr>
              <a:t> = </a:t>
            </a:r>
            <a:r>
              <a:rPr lang="en-US" sz="1800" b="1" i="1" dirty="0" err="1">
                <a:latin typeface="Tahoma" pitchFamily="34" charset="0"/>
                <a:cs typeface="Times New Roman" pitchFamily="18" charset="0"/>
              </a:rPr>
              <a:t>nomefun</a:t>
            </a:r>
            <a:r>
              <a:rPr lang="en-US" sz="1800" b="1" i="1" dirty="0">
                <a:latin typeface="Tahoma" pitchFamily="34" charset="0"/>
                <a:cs typeface="Times New Roman" pitchFamily="18" charset="0"/>
              </a:rPr>
              <a:t>(t, y, flag, arg1, ..., </a:t>
            </a:r>
            <a:r>
              <a:rPr lang="en-US" sz="1800" b="1" i="1" dirty="0" err="1">
                <a:latin typeface="Tahoma" pitchFamily="34" charset="0"/>
                <a:cs typeface="Times New Roman" pitchFamily="18" charset="0"/>
              </a:rPr>
              <a:t>argN</a:t>
            </a:r>
            <a:r>
              <a:rPr lang="en-US" sz="1800" b="1" i="1" dirty="0">
                <a:latin typeface="Tahoma" pitchFamily="34" charset="0"/>
                <a:cs typeface="Times New Roman" pitchFamily="18" charset="0"/>
              </a:rPr>
              <a:t>)</a:t>
            </a:r>
          </a:p>
          <a:p>
            <a:pPr algn="ctr" eaLnBrk="0" hangingPunct="0">
              <a:lnSpc>
                <a:spcPct val="115000"/>
              </a:lnSpc>
            </a:pPr>
            <a:endParaRPr lang="en-US" sz="1800" dirty="0">
              <a:latin typeface="Tahoma" pitchFamily="34" charset="0"/>
              <a:cs typeface="Times New Roman" pitchFamily="18" charset="0"/>
            </a:endParaRPr>
          </a:p>
          <a:p>
            <a:pPr eaLnBrk="0" hangingPunct="0">
              <a:lnSpc>
                <a:spcPct val="115000"/>
              </a:lnSpc>
            </a:pPr>
            <a:r>
              <a:rPr lang="en-US" sz="1800" dirty="0" err="1">
                <a:latin typeface="Tahoma" pitchFamily="34" charset="0"/>
                <a:cs typeface="Times New Roman" pitchFamily="18" charset="0"/>
              </a:rPr>
              <a:t>onde</a:t>
            </a:r>
            <a:r>
              <a:rPr lang="en-US" sz="1800" dirty="0">
                <a:latin typeface="Tahoma" pitchFamily="34" charset="0"/>
                <a:cs typeface="Times New Roman" pitchFamily="18" charset="0"/>
              </a:rPr>
              <a:t> </a:t>
            </a:r>
          </a:p>
          <a:p>
            <a:pPr lvl="1" eaLnBrk="0" hangingPunct="0">
              <a:lnSpc>
                <a:spcPct val="115000"/>
              </a:lnSpc>
              <a:buFontTx/>
              <a:buChar char="•"/>
            </a:pPr>
            <a:r>
              <a:rPr lang="en-US" sz="1800" b="1" dirty="0" err="1">
                <a:latin typeface="Tahoma" pitchFamily="34" charset="0"/>
              </a:rPr>
              <a:t>dy</a:t>
            </a:r>
            <a:r>
              <a:rPr lang="en-US" sz="1800" dirty="0">
                <a:latin typeface="Tahoma" pitchFamily="34" charset="0"/>
              </a:rPr>
              <a:t> é o valor da(s) </a:t>
            </a:r>
            <a:r>
              <a:rPr lang="en-US" sz="1800" dirty="0" err="1">
                <a:latin typeface="Tahoma" pitchFamily="34" charset="0"/>
              </a:rPr>
              <a:t>derivada</a:t>
            </a:r>
            <a:r>
              <a:rPr lang="en-US" sz="1800" dirty="0">
                <a:latin typeface="Tahoma" pitchFamily="34" charset="0"/>
              </a:rPr>
              <a:t>(s) </a:t>
            </a:r>
            <a:r>
              <a:rPr lang="en-US" sz="1800" dirty="0" err="1">
                <a:latin typeface="Tahoma" pitchFamily="34" charset="0"/>
              </a:rPr>
              <a:t>retornadas</a:t>
            </a:r>
            <a:endParaRPr lang="en-US" sz="1800" dirty="0">
              <a:latin typeface="Tahoma" pitchFamily="34" charset="0"/>
            </a:endParaRPr>
          </a:p>
          <a:p>
            <a:pPr lvl="1" eaLnBrk="0" hangingPunct="0">
              <a:lnSpc>
                <a:spcPct val="115000"/>
              </a:lnSpc>
              <a:buFontTx/>
              <a:buChar char="•"/>
            </a:pPr>
            <a:r>
              <a:rPr lang="en-US" sz="1800" b="1" dirty="0">
                <a:latin typeface="Tahoma" pitchFamily="34" charset="0"/>
              </a:rPr>
              <a:t>t</a:t>
            </a:r>
            <a:r>
              <a:rPr lang="en-US" sz="1800" dirty="0">
                <a:latin typeface="Tahoma" pitchFamily="34" charset="0"/>
              </a:rPr>
              <a:t> e </a:t>
            </a:r>
            <a:r>
              <a:rPr lang="en-US" sz="1800" b="1" dirty="0">
                <a:latin typeface="Tahoma" pitchFamily="34" charset="0"/>
              </a:rPr>
              <a:t>y</a:t>
            </a:r>
            <a:r>
              <a:rPr lang="en-US" sz="1800" dirty="0">
                <a:latin typeface="Tahoma" pitchFamily="34" charset="0"/>
              </a:rPr>
              <a:t> </a:t>
            </a:r>
            <a:r>
              <a:rPr lang="en-US" sz="1800" dirty="0" err="1">
                <a:latin typeface="Tahoma" pitchFamily="34" charset="0"/>
              </a:rPr>
              <a:t>são</a:t>
            </a:r>
            <a:r>
              <a:rPr lang="en-US" sz="1800" dirty="0">
                <a:latin typeface="Tahoma" pitchFamily="34" charset="0"/>
              </a:rPr>
              <a:t> as </a:t>
            </a:r>
            <a:r>
              <a:rPr lang="en-US" sz="1800" dirty="0" err="1">
                <a:latin typeface="Tahoma" pitchFamily="34" charset="0"/>
              </a:rPr>
              <a:t>variáveis</a:t>
            </a:r>
            <a:r>
              <a:rPr lang="en-US" sz="1800" dirty="0">
                <a:latin typeface="Tahoma" pitchFamily="34" charset="0"/>
              </a:rPr>
              <a:t> </a:t>
            </a:r>
            <a:r>
              <a:rPr lang="en-US" sz="1800" dirty="0" err="1">
                <a:latin typeface="Tahoma" pitchFamily="34" charset="0"/>
              </a:rPr>
              <a:t>independente</a:t>
            </a:r>
            <a:r>
              <a:rPr lang="en-US" sz="1800" dirty="0">
                <a:latin typeface="Tahoma" pitchFamily="34" charset="0"/>
              </a:rPr>
              <a:t> e </a:t>
            </a:r>
            <a:r>
              <a:rPr lang="en-US" sz="1800" dirty="0" err="1">
                <a:latin typeface="Tahoma" pitchFamily="34" charset="0"/>
              </a:rPr>
              <a:t>dependente</a:t>
            </a:r>
            <a:r>
              <a:rPr lang="en-US" sz="1800" dirty="0">
                <a:latin typeface="Tahoma" pitchFamily="34" charset="0"/>
              </a:rPr>
              <a:t>, </a:t>
            </a:r>
            <a:r>
              <a:rPr lang="en-US" sz="1800" dirty="0" err="1">
                <a:latin typeface="Tahoma" pitchFamily="34" charset="0"/>
              </a:rPr>
              <a:t>respectivamente</a:t>
            </a:r>
            <a:r>
              <a:rPr lang="en-US" sz="1800" dirty="0">
                <a:latin typeface="Tahoma" pitchFamily="34" charset="0"/>
              </a:rPr>
              <a:t>.</a:t>
            </a:r>
          </a:p>
          <a:p>
            <a:pPr lvl="1" eaLnBrk="0" hangingPunct="0">
              <a:lnSpc>
                <a:spcPct val="115000"/>
              </a:lnSpc>
              <a:buFontTx/>
              <a:buChar char="•"/>
            </a:pPr>
            <a:r>
              <a:rPr lang="pt-BR" sz="1800" b="1" dirty="0">
                <a:latin typeface="Tahoma" pitchFamily="34" charset="0"/>
                <a:cs typeface="Times New Roman" pitchFamily="18" charset="0"/>
              </a:rPr>
              <a:t>Opcional</a:t>
            </a:r>
            <a:r>
              <a:rPr lang="pt-BR" sz="1800" dirty="0">
                <a:latin typeface="Tahoma" pitchFamily="34" charset="0"/>
                <a:cs typeface="Times New Roman" pitchFamily="18" charset="0"/>
              </a:rPr>
              <a:t>: caso deseje-se receber outros parâmetros, a função deve receber um argumento marcador de lugar chamado </a:t>
            </a:r>
            <a:r>
              <a:rPr lang="pt-BR" sz="1800" b="1" dirty="0" err="1">
                <a:latin typeface="Tahoma" pitchFamily="34" charset="0"/>
                <a:cs typeface="Times New Roman" pitchFamily="18" charset="0"/>
              </a:rPr>
              <a:t>flag</a:t>
            </a:r>
            <a:r>
              <a:rPr lang="pt-BR" sz="1800" dirty="0">
                <a:latin typeface="Tahoma" pitchFamily="34" charset="0"/>
                <a:cs typeface="Times New Roman" pitchFamily="18" charset="0"/>
              </a:rPr>
              <a:t>. Após este, ela recebe quaisquer outros parâmetros.</a:t>
            </a:r>
            <a:r>
              <a:rPr lang="en-US" sz="1800" dirty="0">
                <a:latin typeface="Tahoma" pitchFamily="34" charset="0"/>
              </a:rPr>
              <a:t> </a:t>
            </a:r>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486025" y="2057400"/>
            <a:ext cx="47529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sz="9600">
                <a:latin typeface="Tahoma" pitchFamily="34" charset="0"/>
              </a:rPr>
              <a:t>Exemplo</a:t>
            </a:r>
          </a:p>
          <a:p>
            <a:pPr algn="ctr"/>
            <a:r>
              <a:rPr lang="pt-BR" sz="9600">
                <a:latin typeface="Tahoma" pitchFamily="34" charset="0"/>
              </a:rPr>
              <a:t>3</a:t>
            </a:r>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ChangeArrowheads="1"/>
          </p:cNvSpPr>
          <p:nvPr/>
        </p:nvSpPr>
        <p:spPr bwMode="auto">
          <a:xfrm>
            <a:off x="2566988"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pic>
        <p:nvPicPr>
          <p:cNvPr id="655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1679" b="5005"/>
          <a:stretch>
            <a:fillRect/>
          </a:stretch>
        </p:blipFill>
        <p:spPr bwMode="auto">
          <a:xfrm>
            <a:off x="752819" y="620688"/>
            <a:ext cx="7781581" cy="525147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ChangeArrowheads="1"/>
          </p:cNvSpPr>
          <p:nvPr/>
        </p:nvSpPr>
        <p:spPr bwMode="auto">
          <a:xfrm>
            <a:off x="2547938" y="1781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grpSp>
        <p:nvGrpSpPr>
          <p:cNvPr id="66569" name="Group 9"/>
          <p:cNvGrpSpPr>
            <a:grpSpLocks/>
          </p:cNvGrpSpPr>
          <p:nvPr/>
        </p:nvGrpSpPr>
        <p:grpSpPr bwMode="auto">
          <a:xfrm>
            <a:off x="1115616" y="764704"/>
            <a:ext cx="7342584" cy="5223346"/>
            <a:chOff x="1008" y="816"/>
            <a:chExt cx="4320" cy="2956"/>
          </a:xfrm>
        </p:grpSpPr>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1023" b="28915"/>
            <a:stretch>
              <a:fillRect/>
            </a:stretch>
          </p:blipFill>
          <p:spPr bwMode="auto">
            <a:xfrm>
              <a:off x="1008" y="816"/>
              <a:ext cx="4320" cy="2112"/>
            </a:xfrm>
            <a:prstGeom prst="rect">
              <a:avLst/>
            </a:prstGeom>
            <a:noFill/>
            <a:extLst>
              <a:ext uri="{909E8E84-426E-40DD-AFC4-6F175D3DCCD1}">
                <a14:hiddenFill xmlns:a14="http://schemas.microsoft.com/office/drawing/2010/main">
                  <a:solidFill>
                    <a:srgbClr val="FFFFFF"/>
                  </a:solidFill>
                </a14:hiddenFill>
              </a:ext>
            </a:extLst>
          </p:spPr>
        </p:pic>
        <p:sp>
          <p:nvSpPr>
            <p:cNvPr id="66565" name="AutoShape 5"/>
            <p:cNvSpPr>
              <a:spLocks noChangeArrowheads="1"/>
            </p:cNvSpPr>
            <p:nvPr/>
          </p:nvSpPr>
          <p:spPr bwMode="auto">
            <a:xfrm>
              <a:off x="3788" y="1992"/>
              <a:ext cx="792" cy="360"/>
            </a:xfrm>
            <a:prstGeom prst="leftArrow">
              <a:avLst>
                <a:gd name="adj1" fmla="val 34444"/>
                <a:gd name="adj2" fmla="val 6611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6656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t="66104" b="5786"/>
            <a:stretch>
              <a:fillRect/>
            </a:stretch>
          </p:blipFill>
          <p:spPr bwMode="auto">
            <a:xfrm>
              <a:off x="1056" y="2832"/>
              <a:ext cx="4128" cy="940"/>
            </a:xfrm>
            <a:prstGeom prst="rect">
              <a:avLst/>
            </a:prstGeom>
            <a:noFill/>
            <a:extLst>
              <a:ext uri="{909E8E84-426E-40DD-AFC4-6F175D3DCCD1}">
                <a14:hiddenFill xmlns:a14="http://schemas.microsoft.com/office/drawing/2010/main">
                  <a:solidFill>
                    <a:srgbClr val="FFFFFF"/>
                  </a:solidFill>
                </a14:hiddenFill>
              </a:ext>
            </a:extLst>
          </p:spPr>
        </p:pic>
        <p:sp>
          <p:nvSpPr>
            <p:cNvPr id="66568" name="AutoShape 8"/>
            <p:cNvSpPr>
              <a:spLocks noChangeArrowheads="1"/>
            </p:cNvSpPr>
            <p:nvPr/>
          </p:nvSpPr>
          <p:spPr bwMode="auto">
            <a:xfrm>
              <a:off x="4392" y="3072"/>
              <a:ext cx="792" cy="360"/>
            </a:xfrm>
            <a:prstGeom prst="leftArrow">
              <a:avLst>
                <a:gd name="adj1" fmla="val 34444"/>
                <a:gd name="adj2" fmla="val 6611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pSp>
      <p:sp>
        <p:nvSpPr>
          <p:cNvPr id="9" name="Retângulo 8"/>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43" name="Group 35"/>
          <p:cNvGrpSpPr>
            <a:grpSpLocks/>
          </p:cNvGrpSpPr>
          <p:nvPr/>
        </p:nvGrpSpPr>
        <p:grpSpPr bwMode="auto">
          <a:xfrm>
            <a:off x="1905000" y="2506663"/>
            <a:ext cx="5889625" cy="3208337"/>
            <a:chOff x="-3" y="400"/>
            <a:chExt cx="3710" cy="2021"/>
          </a:xfrm>
        </p:grpSpPr>
        <p:grpSp>
          <p:nvGrpSpPr>
            <p:cNvPr id="68641" name="Group 33"/>
            <p:cNvGrpSpPr>
              <a:grpSpLocks/>
            </p:cNvGrpSpPr>
            <p:nvPr/>
          </p:nvGrpSpPr>
          <p:grpSpPr bwMode="auto">
            <a:xfrm>
              <a:off x="0" y="403"/>
              <a:ext cx="3704" cy="2015"/>
              <a:chOff x="0" y="403"/>
              <a:chExt cx="3704" cy="2015"/>
            </a:xfrm>
          </p:grpSpPr>
          <p:grpSp>
            <p:nvGrpSpPr>
              <p:cNvPr id="68622" name="Group 14"/>
              <p:cNvGrpSpPr>
                <a:grpSpLocks/>
              </p:cNvGrpSpPr>
              <p:nvPr/>
            </p:nvGrpSpPr>
            <p:grpSpPr bwMode="auto">
              <a:xfrm>
                <a:off x="0" y="403"/>
                <a:ext cx="1852" cy="403"/>
                <a:chOff x="0" y="403"/>
                <a:chExt cx="1852" cy="403"/>
              </a:xfrm>
            </p:grpSpPr>
            <p:sp>
              <p:nvSpPr>
                <p:cNvPr id="68611" name="Rectangle 3"/>
                <p:cNvSpPr>
                  <a:spLocks noChangeArrowheads="1"/>
                </p:cNvSpPr>
                <p:nvPr/>
              </p:nvSpPr>
              <p:spPr bwMode="auto">
                <a:xfrm>
                  <a:off x="28" y="403"/>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b="1">
                      <a:latin typeface="Tahoma" pitchFamily="34" charset="0"/>
                      <a:cs typeface="Times New Roman" pitchFamily="18" charset="0"/>
                    </a:rPr>
                    <a:t>Matlab</a:t>
                  </a:r>
                  <a:endParaRPr lang="en-US" sz="2000">
                    <a:latin typeface="Tahoma" pitchFamily="34" charset="0"/>
                    <a:cs typeface="Times New Roman" pitchFamily="18" charset="0"/>
                  </a:endParaRPr>
                </a:p>
                <a:p>
                  <a:pPr algn="ctr" eaLnBrk="0" hangingPunct="0"/>
                  <a:endParaRPr lang="en-US" sz="2000">
                    <a:latin typeface="Tahoma" pitchFamily="34" charset="0"/>
                  </a:endParaRPr>
                </a:p>
              </p:txBody>
            </p:sp>
            <p:sp>
              <p:nvSpPr>
                <p:cNvPr id="68621" name="Rectangle 13"/>
                <p:cNvSpPr>
                  <a:spLocks noChangeArrowheads="1"/>
                </p:cNvSpPr>
                <p:nvPr/>
              </p:nvSpPr>
              <p:spPr bwMode="auto">
                <a:xfrm>
                  <a:off x="0" y="403"/>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24" name="Group 16"/>
              <p:cNvGrpSpPr>
                <a:grpSpLocks/>
              </p:cNvGrpSpPr>
              <p:nvPr/>
            </p:nvGrpSpPr>
            <p:grpSpPr bwMode="auto">
              <a:xfrm>
                <a:off x="1852" y="403"/>
                <a:ext cx="1852" cy="403"/>
                <a:chOff x="1852" y="403"/>
                <a:chExt cx="1852" cy="403"/>
              </a:xfrm>
            </p:grpSpPr>
            <p:sp>
              <p:nvSpPr>
                <p:cNvPr id="68612" name="Rectangle 4"/>
                <p:cNvSpPr>
                  <a:spLocks noChangeArrowheads="1"/>
                </p:cNvSpPr>
                <p:nvPr/>
              </p:nvSpPr>
              <p:spPr bwMode="auto">
                <a:xfrm>
                  <a:off x="1880" y="403"/>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b="1">
                      <a:latin typeface="Tahoma" pitchFamily="34" charset="0"/>
                      <a:cs typeface="Times New Roman" pitchFamily="18" charset="0"/>
                    </a:rPr>
                    <a:t>Real</a:t>
                  </a:r>
                  <a:endParaRPr lang="en-US" sz="2000">
                    <a:latin typeface="Tahoma" pitchFamily="34" charset="0"/>
                    <a:cs typeface="Times New Roman" pitchFamily="18" charset="0"/>
                  </a:endParaRPr>
                </a:p>
                <a:p>
                  <a:pPr algn="ctr" eaLnBrk="0" hangingPunct="0"/>
                  <a:endParaRPr lang="en-US" sz="2000">
                    <a:latin typeface="Tahoma" pitchFamily="34" charset="0"/>
                  </a:endParaRPr>
                </a:p>
              </p:txBody>
            </p:sp>
            <p:sp>
              <p:nvSpPr>
                <p:cNvPr id="68623" name="Rectangle 15"/>
                <p:cNvSpPr>
                  <a:spLocks noChangeArrowheads="1"/>
                </p:cNvSpPr>
                <p:nvPr/>
              </p:nvSpPr>
              <p:spPr bwMode="auto">
                <a:xfrm>
                  <a:off x="1852" y="403"/>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26" name="Group 18"/>
              <p:cNvGrpSpPr>
                <a:grpSpLocks/>
              </p:cNvGrpSpPr>
              <p:nvPr/>
            </p:nvGrpSpPr>
            <p:grpSpPr bwMode="auto">
              <a:xfrm>
                <a:off x="0" y="806"/>
                <a:ext cx="1852" cy="403"/>
                <a:chOff x="0" y="806"/>
                <a:chExt cx="1852" cy="403"/>
              </a:xfrm>
            </p:grpSpPr>
            <p:sp>
              <p:nvSpPr>
                <p:cNvPr id="68613" name="Rectangle 5"/>
                <p:cNvSpPr>
                  <a:spLocks noChangeArrowheads="1"/>
                </p:cNvSpPr>
                <p:nvPr/>
              </p:nvSpPr>
              <p:spPr bwMode="auto">
                <a:xfrm>
                  <a:off x="28" y="806"/>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ahoma" pitchFamily="34" charset="0"/>
                      <a:cs typeface="Times New Roman" pitchFamily="18" charset="0"/>
                    </a:rPr>
                    <a:t>dy(1)</a:t>
                  </a:r>
                </a:p>
                <a:p>
                  <a:pPr algn="ctr" eaLnBrk="0" hangingPunct="0"/>
                  <a:endParaRPr lang="en-US" sz="2000">
                    <a:latin typeface="Tahoma" pitchFamily="34" charset="0"/>
                  </a:endParaRPr>
                </a:p>
              </p:txBody>
            </p:sp>
            <p:sp>
              <p:nvSpPr>
                <p:cNvPr id="68625" name="Rectangle 17"/>
                <p:cNvSpPr>
                  <a:spLocks noChangeArrowheads="1"/>
                </p:cNvSpPr>
                <p:nvPr/>
              </p:nvSpPr>
              <p:spPr bwMode="auto">
                <a:xfrm>
                  <a:off x="0" y="806"/>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28" name="Group 20"/>
              <p:cNvGrpSpPr>
                <a:grpSpLocks/>
              </p:cNvGrpSpPr>
              <p:nvPr/>
            </p:nvGrpSpPr>
            <p:grpSpPr bwMode="auto">
              <a:xfrm>
                <a:off x="1852" y="806"/>
                <a:ext cx="1852" cy="403"/>
                <a:chOff x="1852" y="806"/>
                <a:chExt cx="1852" cy="403"/>
              </a:xfrm>
            </p:grpSpPr>
            <p:sp>
              <p:nvSpPr>
                <p:cNvPr id="68614" name="Rectangle 6"/>
                <p:cNvSpPr>
                  <a:spLocks noChangeArrowheads="1"/>
                </p:cNvSpPr>
                <p:nvPr/>
              </p:nvSpPr>
              <p:spPr bwMode="auto">
                <a:xfrm>
                  <a:off x="1880" y="806"/>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_tradnl" sz="2000">
                      <a:latin typeface="Tahoma" pitchFamily="34" charset="0"/>
                      <a:cs typeface="Times New Roman" pitchFamily="18" charset="0"/>
                    </a:rPr>
                    <a:t>dh/dt</a:t>
                  </a:r>
                  <a:endParaRPr lang="en-US" sz="2000">
                    <a:latin typeface="Tahoma" pitchFamily="34" charset="0"/>
                    <a:cs typeface="Times New Roman" pitchFamily="18" charset="0"/>
                  </a:endParaRPr>
                </a:p>
                <a:p>
                  <a:pPr algn="ctr" eaLnBrk="0" hangingPunct="0"/>
                  <a:endParaRPr lang="en-US" sz="2000">
                    <a:latin typeface="Tahoma" pitchFamily="34" charset="0"/>
                  </a:endParaRPr>
                </a:p>
              </p:txBody>
            </p:sp>
            <p:sp>
              <p:nvSpPr>
                <p:cNvPr id="68627" name="Rectangle 19"/>
                <p:cNvSpPr>
                  <a:spLocks noChangeArrowheads="1"/>
                </p:cNvSpPr>
                <p:nvPr/>
              </p:nvSpPr>
              <p:spPr bwMode="auto">
                <a:xfrm>
                  <a:off x="1852" y="806"/>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30" name="Group 22"/>
              <p:cNvGrpSpPr>
                <a:grpSpLocks/>
              </p:cNvGrpSpPr>
              <p:nvPr/>
            </p:nvGrpSpPr>
            <p:grpSpPr bwMode="auto">
              <a:xfrm>
                <a:off x="0" y="1209"/>
                <a:ext cx="1852" cy="403"/>
                <a:chOff x="0" y="1209"/>
                <a:chExt cx="1852" cy="403"/>
              </a:xfrm>
            </p:grpSpPr>
            <p:sp>
              <p:nvSpPr>
                <p:cNvPr id="68615" name="Rectangle 7"/>
                <p:cNvSpPr>
                  <a:spLocks noChangeArrowheads="1"/>
                </p:cNvSpPr>
                <p:nvPr/>
              </p:nvSpPr>
              <p:spPr bwMode="auto">
                <a:xfrm>
                  <a:off x="28" y="1209"/>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_tradnl" sz="2000">
                      <a:latin typeface="Tahoma" pitchFamily="34" charset="0"/>
                      <a:cs typeface="Times New Roman" pitchFamily="18" charset="0"/>
                    </a:rPr>
                    <a:t>y(1)</a:t>
                  </a:r>
                  <a:endParaRPr lang="en-US" sz="2000">
                    <a:latin typeface="Tahoma" pitchFamily="34" charset="0"/>
                    <a:cs typeface="Times New Roman" pitchFamily="18" charset="0"/>
                  </a:endParaRPr>
                </a:p>
                <a:p>
                  <a:pPr algn="ctr" eaLnBrk="0" hangingPunct="0"/>
                  <a:endParaRPr lang="en-US" sz="2000">
                    <a:latin typeface="Tahoma" pitchFamily="34" charset="0"/>
                  </a:endParaRPr>
                </a:p>
              </p:txBody>
            </p:sp>
            <p:sp>
              <p:nvSpPr>
                <p:cNvPr id="68629" name="Rectangle 21"/>
                <p:cNvSpPr>
                  <a:spLocks noChangeArrowheads="1"/>
                </p:cNvSpPr>
                <p:nvPr/>
              </p:nvSpPr>
              <p:spPr bwMode="auto">
                <a:xfrm>
                  <a:off x="0" y="1209"/>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32" name="Group 24"/>
              <p:cNvGrpSpPr>
                <a:grpSpLocks/>
              </p:cNvGrpSpPr>
              <p:nvPr/>
            </p:nvGrpSpPr>
            <p:grpSpPr bwMode="auto">
              <a:xfrm>
                <a:off x="1852" y="1209"/>
                <a:ext cx="1852" cy="403"/>
                <a:chOff x="1852" y="1209"/>
                <a:chExt cx="1852" cy="403"/>
              </a:xfrm>
            </p:grpSpPr>
            <p:sp>
              <p:nvSpPr>
                <p:cNvPr id="68616" name="Rectangle 8"/>
                <p:cNvSpPr>
                  <a:spLocks noChangeArrowheads="1"/>
                </p:cNvSpPr>
                <p:nvPr/>
              </p:nvSpPr>
              <p:spPr bwMode="auto">
                <a:xfrm>
                  <a:off x="1880" y="1209"/>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ahoma" pitchFamily="34" charset="0"/>
                      <a:cs typeface="Times New Roman" pitchFamily="18" charset="0"/>
                    </a:rPr>
                    <a:t>h</a:t>
                  </a:r>
                </a:p>
                <a:p>
                  <a:pPr algn="ctr" eaLnBrk="0" hangingPunct="0"/>
                  <a:endParaRPr lang="en-US" sz="2000">
                    <a:latin typeface="Tahoma" pitchFamily="34" charset="0"/>
                  </a:endParaRPr>
                </a:p>
              </p:txBody>
            </p:sp>
            <p:sp>
              <p:nvSpPr>
                <p:cNvPr id="68631" name="Rectangle 23"/>
                <p:cNvSpPr>
                  <a:spLocks noChangeArrowheads="1"/>
                </p:cNvSpPr>
                <p:nvPr/>
              </p:nvSpPr>
              <p:spPr bwMode="auto">
                <a:xfrm>
                  <a:off x="1852" y="1209"/>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34" name="Group 26"/>
              <p:cNvGrpSpPr>
                <a:grpSpLocks/>
              </p:cNvGrpSpPr>
              <p:nvPr/>
            </p:nvGrpSpPr>
            <p:grpSpPr bwMode="auto">
              <a:xfrm>
                <a:off x="0" y="1612"/>
                <a:ext cx="1852" cy="403"/>
                <a:chOff x="0" y="1612"/>
                <a:chExt cx="1852" cy="403"/>
              </a:xfrm>
            </p:grpSpPr>
            <p:sp>
              <p:nvSpPr>
                <p:cNvPr id="68617" name="Rectangle 9"/>
                <p:cNvSpPr>
                  <a:spLocks noChangeArrowheads="1"/>
                </p:cNvSpPr>
                <p:nvPr/>
              </p:nvSpPr>
              <p:spPr bwMode="auto">
                <a:xfrm>
                  <a:off x="28" y="1612"/>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ahoma" pitchFamily="34" charset="0"/>
                      <a:cs typeface="Times New Roman" pitchFamily="18" charset="0"/>
                    </a:rPr>
                    <a:t>dy(2)</a:t>
                  </a:r>
                </a:p>
                <a:p>
                  <a:pPr algn="ctr" eaLnBrk="0" hangingPunct="0"/>
                  <a:endParaRPr lang="en-US" sz="2000">
                    <a:latin typeface="Tahoma" pitchFamily="34" charset="0"/>
                  </a:endParaRPr>
                </a:p>
              </p:txBody>
            </p:sp>
            <p:sp>
              <p:nvSpPr>
                <p:cNvPr id="68633" name="Rectangle 25"/>
                <p:cNvSpPr>
                  <a:spLocks noChangeArrowheads="1"/>
                </p:cNvSpPr>
                <p:nvPr/>
              </p:nvSpPr>
              <p:spPr bwMode="auto">
                <a:xfrm>
                  <a:off x="0" y="1612"/>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36" name="Group 28"/>
              <p:cNvGrpSpPr>
                <a:grpSpLocks/>
              </p:cNvGrpSpPr>
              <p:nvPr/>
            </p:nvGrpSpPr>
            <p:grpSpPr bwMode="auto">
              <a:xfrm>
                <a:off x="1852" y="1612"/>
                <a:ext cx="1852" cy="403"/>
                <a:chOff x="1852" y="1612"/>
                <a:chExt cx="1852" cy="403"/>
              </a:xfrm>
            </p:grpSpPr>
            <p:sp>
              <p:nvSpPr>
                <p:cNvPr id="68618" name="Rectangle 10"/>
                <p:cNvSpPr>
                  <a:spLocks noChangeArrowheads="1"/>
                </p:cNvSpPr>
                <p:nvPr/>
              </p:nvSpPr>
              <p:spPr bwMode="auto">
                <a:xfrm>
                  <a:off x="1880" y="1612"/>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_tradnl" sz="2000">
                      <a:latin typeface="Tahoma" pitchFamily="34" charset="0"/>
                      <a:cs typeface="Times New Roman" pitchFamily="18" charset="0"/>
                    </a:rPr>
                    <a:t>dT/dt</a:t>
                  </a:r>
                  <a:endParaRPr lang="en-US" sz="2000">
                    <a:latin typeface="Tahoma" pitchFamily="34" charset="0"/>
                    <a:cs typeface="Times New Roman" pitchFamily="18" charset="0"/>
                  </a:endParaRPr>
                </a:p>
                <a:p>
                  <a:pPr algn="ctr" eaLnBrk="0" hangingPunct="0"/>
                  <a:endParaRPr lang="en-US" sz="2000">
                    <a:latin typeface="Tahoma" pitchFamily="34" charset="0"/>
                  </a:endParaRPr>
                </a:p>
              </p:txBody>
            </p:sp>
            <p:sp>
              <p:nvSpPr>
                <p:cNvPr id="68635" name="Rectangle 27"/>
                <p:cNvSpPr>
                  <a:spLocks noChangeArrowheads="1"/>
                </p:cNvSpPr>
                <p:nvPr/>
              </p:nvSpPr>
              <p:spPr bwMode="auto">
                <a:xfrm>
                  <a:off x="1852" y="1612"/>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38" name="Group 30"/>
              <p:cNvGrpSpPr>
                <a:grpSpLocks/>
              </p:cNvGrpSpPr>
              <p:nvPr/>
            </p:nvGrpSpPr>
            <p:grpSpPr bwMode="auto">
              <a:xfrm>
                <a:off x="0" y="2015"/>
                <a:ext cx="1852" cy="403"/>
                <a:chOff x="0" y="2015"/>
                <a:chExt cx="1852" cy="403"/>
              </a:xfrm>
            </p:grpSpPr>
            <p:sp>
              <p:nvSpPr>
                <p:cNvPr id="68619" name="Rectangle 11"/>
                <p:cNvSpPr>
                  <a:spLocks noChangeArrowheads="1"/>
                </p:cNvSpPr>
                <p:nvPr/>
              </p:nvSpPr>
              <p:spPr bwMode="auto">
                <a:xfrm>
                  <a:off x="28" y="2015"/>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_tradnl" sz="2000">
                      <a:latin typeface="Tahoma" pitchFamily="34" charset="0"/>
                      <a:cs typeface="Times New Roman" pitchFamily="18" charset="0"/>
                    </a:rPr>
                    <a:t>y(2)</a:t>
                  </a:r>
                  <a:endParaRPr lang="en-US" sz="2000">
                    <a:latin typeface="Tahoma" pitchFamily="34" charset="0"/>
                    <a:cs typeface="Times New Roman" pitchFamily="18" charset="0"/>
                  </a:endParaRPr>
                </a:p>
                <a:p>
                  <a:pPr algn="ctr" eaLnBrk="0" hangingPunct="0"/>
                  <a:endParaRPr lang="en-US" sz="2000">
                    <a:latin typeface="Tahoma" pitchFamily="34" charset="0"/>
                  </a:endParaRPr>
                </a:p>
              </p:txBody>
            </p:sp>
            <p:sp>
              <p:nvSpPr>
                <p:cNvPr id="68637" name="Rectangle 29"/>
                <p:cNvSpPr>
                  <a:spLocks noChangeArrowheads="1"/>
                </p:cNvSpPr>
                <p:nvPr/>
              </p:nvSpPr>
              <p:spPr bwMode="auto">
                <a:xfrm>
                  <a:off x="0" y="2015"/>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nvGrpSpPr>
              <p:cNvPr id="68640" name="Group 32"/>
              <p:cNvGrpSpPr>
                <a:grpSpLocks/>
              </p:cNvGrpSpPr>
              <p:nvPr/>
            </p:nvGrpSpPr>
            <p:grpSpPr bwMode="auto">
              <a:xfrm>
                <a:off x="1852" y="2015"/>
                <a:ext cx="1852" cy="403"/>
                <a:chOff x="1852" y="2015"/>
                <a:chExt cx="1852" cy="403"/>
              </a:xfrm>
            </p:grpSpPr>
            <p:sp>
              <p:nvSpPr>
                <p:cNvPr id="68620" name="Rectangle 12"/>
                <p:cNvSpPr>
                  <a:spLocks noChangeArrowheads="1"/>
                </p:cNvSpPr>
                <p:nvPr/>
              </p:nvSpPr>
              <p:spPr bwMode="auto">
                <a:xfrm>
                  <a:off x="1880" y="2015"/>
                  <a:ext cx="179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_tradnl" sz="2000">
                      <a:latin typeface="Tahoma" pitchFamily="34" charset="0"/>
                      <a:cs typeface="Times New Roman" pitchFamily="18" charset="0"/>
                    </a:rPr>
                    <a:t>T</a:t>
                  </a:r>
                  <a:endParaRPr lang="en-US" sz="2000">
                    <a:latin typeface="Tahoma" pitchFamily="34" charset="0"/>
                    <a:cs typeface="Times New Roman" pitchFamily="18" charset="0"/>
                  </a:endParaRPr>
                </a:p>
                <a:p>
                  <a:pPr algn="ctr" eaLnBrk="0" hangingPunct="0"/>
                  <a:endParaRPr lang="en-US" sz="2000">
                    <a:latin typeface="Tahoma" pitchFamily="34" charset="0"/>
                  </a:endParaRPr>
                </a:p>
              </p:txBody>
            </p:sp>
            <p:sp>
              <p:nvSpPr>
                <p:cNvPr id="68639" name="Rectangle 31"/>
                <p:cNvSpPr>
                  <a:spLocks noChangeArrowheads="1"/>
                </p:cNvSpPr>
                <p:nvPr/>
              </p:nvSpPr>
              <p:spPr bwMode="auto">
                <a:xfrm>
                  <a:off x="1852" y="2015"/>
                  <a:ext cx="185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grpSp>
        <p:sp>
          <p:nvSpPr>
            <p:cNvPr id="68642" name="Rectangle 34"/>
            <p:cNvSpPr>
              <a:spLocks noChangeArrowheads="1"/>
            </p:cNvSpPr>
            <p:nvPr/>
          </p:nvSpPr>
          <p:spPr bwMode="auto">
            <a:xfrm>
              <a:off x="-3" y="400"/>
              <a:ext cx="3710" cy="2021"/>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grpSp>
      <p:sp>
        <p:nvSpPr>
          <p:cNvPr id="68646" name="Text Box 38"/>
          <p:cNvSpPr txBox="1">
            <a:spLocks noChangeArrowheads="1"/>
          </p:cNvSpPr>
          <p:nvPr/>
        </p:nvSpPr>
        <p:spPr bwMode="auto">
          <a:xfrm>
            <a:off x="1143000" y="1641475"/>
            <a:ext cx="6711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000" b="1">
                <a:latin typeface="Tahoma" pitchFamily="34" charset="0"/>
              </a:rPr>
              <a:t>Traduzindo as equações diferenciais para o Matlab:</a:t>
            </a:r>
          </a:p>
        </p:txBody>
      </p:sp>
      <p:sp>
        <p:nvSpPr>
          <p:cNvPr id="37" name="Retângulo 36"/>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ChangeArrowheads="1"/>
          </p:cNvSpPr>
          <p:nvPr/>
        </p:nvSpPr>
        <p:spPr bwMode="auto">
          <a:xfrm>
            <a:off x="1600200" y="1447800"/>
            <a:ext cx="7162800"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Definição</a:t>
            </a:r>
            <a:r>
              <a:rPr lang="en-US" sz="1800" i="1" dirty="0">
                <a:latin typeface="Tahoma" pitchFamily="34" charset="0"/>
                <a:cs typeface="Times New Roman" pitchFamily="18" charset="0"/>
              </a:rPr>
              <a:t> das </a:t>
            </a:r>
            <a:r>
              <a:rPr lang="en-US" sz="1800" i="1" dirty="0" err="1">
                <a:latin typeface="Tahoma" pitchFamily="34" charset="0"/>
                <a:cs typeface="Times New Roman" pitchFamily="18" charset="0"/>
              </a:rPr>
              <a:t>constantes</a:t>
            </a:r>
            <a:r>
              <a:rPr lang="en-US" sz="1800" i="1" dirty="0">
                <a:latin typeface="Tahoma" pitchFamily="34" charset="0"/>
                <a:cs typeface="Times New Roman" pitchFamily="18" charset="0"/>
              </a:rPr>
              <a:t> do </a:t>
            </a:r>
            <a:r>
              <a:rPr lang="en-US" sz="1800" i="1" dirty="0" err="1">
                <a:latin typeface="Tahoma" pitchFamily="34" charset="0"/>
                <a:cs typeface="Times New Roman" pitchFamily="18" charset="0"/>
              </a:rPr>
              <a:t>modelo</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R  = 1;           % h/m2</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A  = 2;	           % m2</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Fe = 10;        % m3/h</a:t>
            </a:r>
            <a:endParaRPr lang="en-US" sz="1800" dirty="0">
              <a:latin typeface="Tahoma" pitchFamily="34" charset="0"/>
              <a:cs typeface="Times New Roman" pitchFamily="18" charset="0"/>
            </a:endParaRPr>
          </a:p>
          <a:p>
            <a:pPr algn="just" eaLnBrk="0" hangingPunct="0"/>
            <a:r>
              <a:rPr lang="en-US" sz="1800" i="1" dirty="0" err="1">
                <a:latin typeface="Tahoma" pitchFamily="34" charset="0"/>
                <a:cs typeface="Times New Roman" pitchFamily="18" charset="0"/>
              </a:rPr>
              <a:t>Cp</a:t>
            </a:r>
            <a:r>
              <a:rPr lang="en-US" sz="1800" i="1" dirty="0">
                <a:latin typeface="Tahoma" pitchFamily="34" charset="0"/>
                <a:cs typeface="Times New Roman" pitchFamily="18" charset="0"/>
              </a:rPr>
              <a:t> = 0.75;     % kJ/(kg . K)</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Ro = 1000;    % kg/m3</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U  = 150;       % kJ/(m2 . s . K)</a:t>
            </a:r>
            <a:endParaRPr lang="en-US" sz="1800" dirty="0">
              <a:latin typeface="Tahoma" pitchFamily="34" charset="0"/>
              <a:cs typeface="Times New Roman" pitchFamily="18" charset="0"/>
            </a:endParaRPr>
          </a:p>
          <a:p>
            <a:pPr algn="just" eaLnBrk="0" hangingPunct="0"/>
            <a:r>
              <a:rPr lang="en-US" sz="1800" i="1" dirty="0" err="1">
                <a:latin typeface="Tahoma" pitchFamily="34" charset="0"/>
                <a:cs typeface="Times New Roman" pitchFamily="18" charset="0"/>
              </a:rPr>
              <a:t>Te</a:t>
            </a:r>
            <a:r>
              <a:rPr lang="en-US" sz="1800" i="1" dirty="0">
                <a:latin typeface="Tahoma" pitchFamily="34" charset="0"/>
                <a:cs typeface="Times New Roman" pitchFamily="18" charset="0"/>
              </a:rPr>
              <a:t> = 530;      % K </a:t>
            </a:r>
            <a:endParaRPr lang="en-US" sz="1800" dirty="0">
              <a:latin typeface="Tahoma" pitchFamily="34" charset="0"/>
              <a:cs typeface="Times New Roman" pitchFamily="18" charset="0"/>
            </a:endParaRPr>
          </a:p>
          <a:p>
            <a:pPr algn="just" eaLnBrk="0" hangingPunct="0"/>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 = 540;      % K</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 </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 Tempo de </a:t>
            </a:r>
            <a:r>
              <a:rPr lang="en-US" sz="1800" i="1" dirty="0" err="1">
                <a:latin typeface="Tahoma" pitchFamily="34" charset="0"/>
                <a:cs typeface="Times New Roman" pitchFamily="18" charset="0"/>
              </a:rPr>
              <a:t>simulação</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t  = 0.0 : 0.01 : 10.0; % h</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 </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Simulação</a:t>
            </a:r>
            <a:r>
              <a:rPr lang="en-US" sz="1800" i="1" dirty="0">
                <a:latin typeface="Tahoma" pitchFamily="34" charset="0"/>
                <a:cs typeface="Times New Roman" pitchFamily="18" charset="0"/>
              </a:rPr>
              <a:t> do </a:t>
            </a:r>
            <a:r>
              <a:rPr lang="en-US" sz="1800" i="1" dirty="0" err="1">
                <a:latin typeface="Tahoma" pitchFamily="34" charset="0"/>
                <a:cs typeface="Times New Roman" pitchFamily="18" charset="0"/>
              </a:rPr>
              <a:t>modelo</a:t>
            </a:r>
            <a:endParaRPr lang="en-US" sz="1800" dirty="0">
              <a:latin typeface="Tahoma" pitchFamily="34" charset="0"/>
              <a:cs typeface="Times New Roman" pitchFamily="18" charset="0"/>
            </a:endParaRPr>
          </a:p>
          <a:p>
            <a:pPr algn="just" eaLnBrk="0" hangingPunct="0"/>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t,y</a:t>
            </a:r>
            <a:r>
              <a:rPr lang="en-US" sz="1800" i="1" dirty="0">
                <a:latin typeface="Tahoma" pitchFamily="34" charset="0"/>
                <a:cs typeface="Times New Roman" pitchFamily="18" charset="0"/>
              </a:rPr>
              <a:t>]=ode45('</a:t>
            </a:r>
            <a:r>
              <a:rPr lang="en-US" sz="1800" i="1" dirty="0" err="1">
                <a:latin typeface="Tahoma" pitchFamily="34" charset="0"/>
                <a:cs typeface="Times New Roman" pitchFamily="18" charset="0"/>
              </a:rPr>
              <a:t>dydt</a:t>
            </a:r>
            <a:r>
              <a:rPr lang="en-US" sz="1800" i="1" dirty="0">
                <a:latin typeface="Tahoma" pitchFamily="34" charset="0"/>
                <a:cs typeface="Times New Roman" pitchFamily="18" charset="0"/>
              </a:rPr>
              <a:t>',t,[(5/A) </a:t>
            </a:r>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],[],[U A Ro </a:t>
            </a:r>
            <a:r>
              <a:rPr lang="en-US" sz="1800" i="1" dirty="0" err="1">
                <a:latin typeface="Tahoma" pitchFamily="34" charset="0"/>
                <a:cs typeface="Times New Roman" pitchFamily="18" charset="0"/>
              </a:rPr>
              <a:t>Cp</a:t>
            </a:r>
            <a:r>
              <a:rPr lang="en-US" sz="1800" i="1" dirty="0">
                <a:latin typeface="Tahoma" pitchFamily="34" charset="0"/>
                <a:cs typeface="Times New Roman" pitchFamily="18" charset="0"/>
              </a:rPr>
              <a:t> Fe R </a:t>
            </a:r>
            <a:r>
              <a:rPr lang="en-US" sz="1800" i="1" dirty="0" err="1">
                <a:latin typeface="Tahoma" pitchFamily="34" charset="0"/>
                <a:cs typeface="Times New Roman" pitchFamily="18" charset="0"/>
              </a:rPr>
              <a:t>Te</a:t>
            </a: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algn="just" eaLnBrk="0" hangingPunct="0"/>
            <a:r>
              <a:rPr lang="en-US" sz="1200" i="1" dirty="0">
                <a:cs typeface="Times New Roman" pitchFamily="18" charset="0"/>
              </a:rPr>
              <a:t> </a:t>
            </a:r>
            <a:endParaRPr lang="en-US" sz="1200" dirty="0">
              <a:cs typeface="Times New Roman" pitchFamily="18" charset="0"/>
            </a:endParaRPr>
          </a:p>
          <a:p>
            <a:pPr eaLnBrk="0" hangingPunct="0"/>
            <a:endParaRPr lang="en-US" dirty="0"/>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600200" y="1676400"/>
            <a:ext cx="5791200"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15000"/>
              </a:lnSpc>
            </a:pPr>
            <a:r>
              <a:rPr lang="en-US" sz="1800" i="1" dirty="0">
                <a:latin typeface="Tahoma" pitchFamily="34" charset="0"/>
                <a:cs typeface="Times New Roman" pitchFamily="18" charset="0"/>
              </a:rPr>
              <a:t> % </a:t>
            </a:r>
            <a:r>
              <a:rPr lang="en-US" sz="1800" i="1" dirty="0" err="1">
                <a:latin typeface="Tahoma" pitchFamily="34" charset="0"/>
                <a:cs typeface="Times New Roman" pitchFamily="18" charset="0"/>
              </a:rPr>
              <a:t>Visualização</a:t>
            </a:r>
            <a:r>
              <a:rPr lang="en-US" sz="1800" i="1" dirty="0">
                <a:latin typeface="Tahoma" pitchFamily="34" charset="0"/>
                <a:cs typeface="Times New Roman" pitchFamily="18" charset="0"/>
              </a:rPr>
              <a:t> da </a:t>
            </a:r>
            <a:r>
              <a:rPr lang="en-US" sz="1800" i="1" dirty="0" err="1">
                <a:latin typeface="Tahoma" pitchFamily="34" charset="0"/>
                <a:cs typeface="Times New Roman" pitchFamily="18" charset="0"/>
              </a:rPr>
              <a:t>simulação</a:t>
            </a:r>
            <a:endParaRPr lang="en-US" sz="1800" dirty="0">
              <a:latin typeface="Tahoma" pitchFamily="34" charset="0"/>
              <a:cs typeface="Times New Roman" pitchFamily="18" charset="0"/>
            </a:endParaRPr>
          </a:p>
          <a:p>
            <a:pPr algn="just" eaLnBrk="0" hangingPunct="0">
              <a:lnSpc>
                <a:spcPct val="115000"/>
              </a:lnSpc>
            </a:pPr>
            <a:r>
              <a:rPr lang="en-US" sz="1800" i="1" dirty="0">
                <a:latin typeface="Tahoma" pitchFamily="34" charset="0"/>
                <a:cs typeface="Times New Roman" pitchFamily="18" charset="0"/>
              </a:rPr>
              <a:t>figure(1);</a:t>
            </a:r>
            <a:endParaRPr lang="en-US" sz="1800" dirty="0">
              <a:latin typeface="Tahoma" pitchFamily="34" charset="0"/>
              <a:cs typeface="Times New Roman" pitchFamily="18" charset="0"/>
            </a:endParaRPr>
          </a:p>
          <a:p>
            <a:pPr algn="just" eaLnBrk="0" hangingPunct="0">
              <a:lnSpc>
                <a:spcPct val="115000"/>
              </a:lnSpc>
            </a:pPr>
            <a:r>
              <a:rPr lang="es-ES_tradnl" sz="1800" i="1" dirty="0" err="1">
                <a:latin typeface="Tahoma" pitchFamily="34" charset="0"/>
                <a:cs typeface="Times New Roman" pitchFamily="18" charset="0"/>
              </a:rPr>
              <a:t>plot</a:t>
            </a:r>
            <a:r>
              <a:rPr lang="es-ES_tradnl" sz="1800" i="1" dirty="0">
                <a:latin typeface="Tahoma" pitchFamily="34" charset="0"/>
                <a:cs typeface="Times New Roman" pitchFamily="18" charset="0"/>
              </a:rPr>
              <a:t>(</a:t>
            </a:r>
            <a:r>
              <a:rPr lang="es-ES_tradnl" sz="1800" i="1" dirty="0" err="1">
                <a:latin typeface="Tahoma" pitchFamily="34" charset="0"/>
                <a:cs typeface="Times New Roman" pitchFamily="18" charset="0"/>
              </a:rPr>
              <a:t>t,y</a:t>
            </a:r>
            <a:r>
              <a:rPr lang="es-ES_tradnl" sz="1800" i="1" dirty="0">
                <a:latin typeface="Tahoma" pitchFamily="34" charset="0"/>
                <a:cs typeface="Times New Roman" pitchFamily="18" charset="0"/>
              </a:rPr>
              <a:t>(:,1)); </a:t>
            </a:r>
          </a:p>
          <a:p>
            <a:pPr algn="just" eaLnBrk="0" hangingPunct="0">
              <a:lnSpc>
                <a:spcPct val="115000"/>
              </a:lnSpc>
            </a:pPr>
            <a:r>
              <a:rPr lang="es-ES_tradnl" sz="1800" i="1" dirty="0" err="1">
                <a:latin typeface="Tahoma" pitchFamily="34" charset="0"/>
                <a:cs typeface="Times New Roman" pitchFamily="18" charset="0"/>
              </a:rPr>
              <a:t>title</a:t>
            </a:r>
            <a:r>
              <a:rPr lang="es-ES_tradnl" sz="1800" i="1" dirty="0">
                <a:latin typeface="Tahoma" pitchFamily="34" charset="0"/>
                <a:cs typeface="Times New Roman" pitchFamily="18" charset="0"/>
              </a:rPr>
              <a:t>('Tanque de </a:t>
            </a:r>
            <a:r>
              <a:rPr lang="es-ES_tradnl" sz="1800" i="1" dirty="0" err="1">
                <a:latin typeface="Tahoma" pitchFamily="34" charset="0"/>
                <a:cs typeface="Times New Roman" pitchFamily="18" charset="0"/>
              </a:rPr>
              <a:t>aquecimento</a:t>
            </a:r>
            <a:r>
              <a:rPr lang="es-ES_tradnl"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algn="just" eaLnBrk="0" hangingPunct="0">
              <a:lnSpc>
                <a:spcPct val="115000"/>
              </a:lnSpc>
            </a:pPr>
            <a:r>
              <a:rPr lang="en-US" sz="1800" i="1" dirty="0" err="1">
                <a:latin typeface="Tahoma" pitchFamily="34" charset="0"/>
                <a:cs typeface="Times New Roman" pitchFamily="18" charset="0"/>
              </a:rPr>
              <a:t>xlabel</a:t>
            </a:r>
            <a:r>
              <a:rPr lang="en-US" sz="1800" i="1" dirty="0">
                <a:latin typeface="Tahoma" pitchFamily="34" charset="0"/>
                <a:cs typeface="Times New Roman" pitchFamily="18" charset="0"/>
              </a:rPr>
              <a:t>('Tempo (h)'); </a:t>
            </a:r>
          </a:p>
          <a:p>
            <a:pPr algn="just" eaLnBrk="0" hangingPunct="0">
              <a:lnSpc>
                <a:spcPct val="115000"/>
              </a:lnSpc>
            </a:pPr>
            <a:r>
              <a:rPr lang="en-US" sz="1800" i="1" dirty="0" err="1">
                <a:latin typeface="Tahoma" pitchFamily="34" charset="0"/>
                <a:cs typeface="Times New Roman" pitchFamily="18" charset="0"/>
              </a:rPr>
              <a:t>ylabel</a:t>
            </a:r>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Altura</a:t>
            </a:r>
            <a:r>
              <a:rPr lang="en-US" sz="1800" i="1" dirty="0">
                <a:latin typeface="Tahoma" pitchFamily="34" charset="0"/>
                <a:cs typeface="Times New Roman" pitchFamily="18" charset="0"/>
              </a:rPr>
              <a:t> (m)');</a:t>
            </a:r>
            <a:endParaRPr lang="en-US" sz="1800" dirty="0">
              <a:latin typeface="Tahoma" pitchFamily="34" charset="0"/>
              <a:cs typeface="Times New Roman" pitchFamily="18" charset="0"/>
            </a:endParaRPr>
          </a:p>
          <a:p>
            <a:pPr algn="just" eaLnBrk="0" hangingPunct="0">
              <a:lnSpc>
                <a:spcPct val="115000"/>
              </a:lnSpc>
            </a:pPr>
            <a:r>
              <a:rPr lang="en-US" sz="1800" i="1" dirty="0">
                <a:latin typeface="Tahoma" pitchFamily="34" charset="0"/>
                <a:cs typeface="Times New Roman" pitchFamily="18" charset="0"/>
              </a:rPr>
              <a:t>figure(2);</a:t>
            </a:r>
            <a:endParaRPr lang="en-US" sz="1800" dirty="0">
              <a:latin typeface="Tahoma" pitchFamily="34" charset="0"/>
              <a:cs typeface="Times New Roman" pitchFamily="18" charset="0"/>
            </a:endParaRPr>
          </a:p>
          <a:p>
            <a:pPr algn="just" eaLnBrk="0" hangingPunct="0">
              <a:lnSpc>
                <a:spcPct val="115000"/>
              </a:lnSpc>
            </a:pPr>
            <a:r>
              <a:rPr lang="en-US" sz="1800" i="1" dirty="0">
                <a:latin typeface="Tahoma" pitchFamily="34" charset="0"/>
                <a:cs typeface="Times New Roman" pitchFamily="18" charset="0"/>
              </a:rPr>
              <a:t>plot(</a:t>
            </a:r>
            <a:r>
              <a:rPr lang="en-US" sz="1800" i="1" dirty="0" err="1">
                <a:latin typeface="Tahoma" pitchFamily="34" charset="0"/>
                <a:cs typeface="Times New Roman" pitchFamily="18" charset="0"/>
              </a:rPr>
              <a:t>t,y</a:t>
            </a:r>
            <a:r>
              <a:rPr lang="en-US" sz="1800" i="1" dirty="0">
                <a:latin typeface="Tahoma" pitchFamily="34" charset="0"/>
                <a:cs typeface="Times New Roman" pitchFamily="18" charset="0"/>
              </a:rPr>
              <a:t>(:,2)); </a:t>
            </a:r>
          </a:p>
          <a:p>
            <a:pPr algn="just" eaLnBrk="0" hangingPunct="0">
              <a:lnSpc>
                <a:spcPct val="115000"/>
              </a:lnSpc>
            </a:pPr>
            <a:r>
              <a:rPr lang="en-US" sz="1800" i="1" dirty="0">
                <a:latin typeface="Tahoma" pitchFamily="34" charset="0"/>
                <a:cs typeface="Times New Roman" pitchFamily="18" charset="0"/>
              </a:rPr>
              <a:t>title('</a:t>
            </a:r>
            <a:r>
              <a:rPr lang="en-US" sz="1800" i="1" dirty="0" err="1">
                <a:latin typeface="Tahoma" pitchFamily="34" charset="0"/>
                <a:cs typeface="Times New Roman" pitchFamily="18" charset="0"/>
              </a:rPr>
              <a:t>Tanque</a:t>
            </a:r>
            <a:r>
              <a:rPr lang="en-US" sz="1800" i="1" dirty="0">
                <a:latin typeface="Tahoma" pitchFamily="34" charset="0"/>
                <a:cs typeface="Times New Roman" pitchFamily="18" charset="0"/>
              </a:rPr>
              <a:t> de </a:t>
            </a:r>
            <a:r>
              <a:rPr lang="en-US" sz="1800" i="1" dirty="0" err="1">
                <a:latin typeface="Tahoma" pitchFamily="34" charset="0"/>
                <a:cs typeface="Times New Roman" pitchFamily="18" charset="0"/>
              </a:rPr>
              <a:t>aquecimento</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lnSpc>
                <a:spcPct val="115000"/>
              </a:lnSpc>
            </a:pPr>
            <a:r>
              <a:rPr lang="pt-BR" sz="1800" i="1" dirty="0" err="1">
                <a:latin typeface="Tahoma" pitchFamily="34" charset="0"/>
                <a:cs typeface="Times New Roman" pitchFamily="18" charset="0"/>
              </a:rPr>
              <a:t>xlabel</a:t>
            </a:r>
            <a:r>
              <a:rPr lang="pt-BR" sz="1800" i="1" dirty="0">
                <a:latin typeface="Tahoma" pitchFamily="34" charset="0"/>
                <a:cs typeface="Times New Roman" pitchFamily="18" charset="0"/>
              </a:rPr>
              <a:t>('Tempo (h)'); </a:t>
            </a:r>
          </a:p>
          <a:p>
            <a:pPr eaLnBrk="0" hangingPunct="0">
              <a:lnSpc>
                <a:spcPct val="115000"/>
              </a:lnSpc>
            </a:pPr>
            <a:r>
              <a:rPr lang="pt-BR" sz="1800" i="1" dirty="0" err="1">
                <a:latin typeface="Tahoma" pitchFamily="34" charset="0"/>
                <a:cs typeface="Times New Roman" pitchFamily="18" charset="0"/>
              </a:rPr>
              <a:t>ylabel</a:t>
            </a:r>
            <a:r>
              <a:rPr lang="pt-BR" sz="1800" i="1" dirty="0">
                <a:latin typeface="Tahoma" pitchFamily="34" charset="0"/>
                <a:cs typeface="Times New Roman" pitchFamily="18" charset="0"/>
              </a:rPr>
              <a:t>('Temperatura (K)');</a:t>
            </a:r>
            <a:r>
              <a:rPr lang="en-US" sz="1800" dirty="0">
                <a:latin typeface="Tahoma" pitchFamily="34" charset="0"/>
              </a:rPr>
              <a:t> </a:t>
            </a:r>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1295400" y="2209800"/>
            <a:ext cx="6858000" cy="158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5000"/>
              </a:lnSpc>
            </a:pPr>
            <a:r>
              <a:rPr lang="en-US" sz="1800">
                <a:latin typeface="Tahoma" pitchFamily="34" charset="0"/>
                <a:cs typeface="Times New Roman" pitchFamily="18" charset="0"/>
              </a:rPr>
              <a:t>A única modificação em relação ao exemplo anterior é que estamos passando duas condições iniciais (pois existem duas variáveis dependentes):</a:t>
            </a:r>
          </a:p>
          <a:p>
            <a:endParaRPr lang="en-US" sz="1800">
              <a:latin typeface="Tahoma" pitchFamily="34" charset="0"/>
              <a:cs typeface="Times New Roman" pitchFamily="18" charset="0"/>
            </a:endParaRPr>
          </a:p>
          <a:p>
            <a:pPr eaLnBrk="0" hangingPunct="0"/>
            <a:r>
              <a:rPr lang="pt-BR" sz="1800" i="1">
                <a:latin typeface="Tahoma" pitchFamily="34" charset="0"/>
                <a:cs typeface="Times New Roman" pitchFamily="18" charset="0"/>
              </a:rPr>
              <a:t>[t,y]=ode45('dydt',t</a:t>
            </a:r>
            <a:r>
              <a:rPr lang="pt-BR" sz="1800" b="1" i="1">
                <a:latin typeface="Tahoma" pitchFamily="34" charset="0"/>
                <a:cs typeface="Times New Roman" pitchFamily="18" charset="0"/>
              </a:rPr>
              <a:t>,[(5/A) Th]</a:t>
            </a:r>
            <a:r>
              <a:rPr lang="pt-BR" sz="1800" i="1">
                <a:latin typeface="Tahoma" pitchFamily="34" charset="0"/>
                <a:cs typeface="Times New Roman" pitchFamily="18" charset="0"/>
              </a:rPr>
              <a:t>,[],[U A Ro Cp Fe R Te Th]);</a:t>
            </a:r>
            <a:r>
              <a:rPr lang="en-US" sz="1800">
                <a:latin typeface="Tahoma" pitchFamily="34" charset="0"/>
              </a:rPr>
              <a:t> </a:t>
            </a:r>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9590" b="19512"/>
          <a:stretch/>
        </p:blipFill>
        <p:spPr bwMode="auto">
          <a:xfrm>
            <a:off x="1331640" y="58732"/>
            <a:ext cx="6336704" cy="681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89188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089" r="75206" b="42229"/>
          <a:stretch/>
        </p:blipFill>
        <p:spPr bwMode="auto">
          <a:xfrm>
            <a:off x="611560" y="980728"/>
            <a:ext cx="7574024" cy="489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de seta reta 3"/>
          <p:cNvCxnSpPr/>
          <p:nvPr/>
        </p:nvCxnSpPr>
        <p:spPr>
          <a:xfrm flipH="1">
            <a:off x="2555776" y="1700808"/>
            <a:ext cx="562980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Conector de seta reta 5"/>
          <p:cNvCxnSpPr/>
          <p:nvPr/>
        </p:nvCxnSpPr>
        <p:spPr>
          <a:xfrm flipH="1">
            <a:off x="2555776" y="2852936"/>
            <a:ext cx="6192688"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593580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56" y="750416"/>
            <a:ext cx="8956415" cy="483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059" b="20246"/>
          <a:stretch/>
        </p:blipFill>
        <p:spPr bwMode="auto">
          <a:xfrm>
            <a:off x="0" y="-1"/>
            <a:ext cx="6372200" cy="687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21227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752600" y="1295400"/>
            <a:ext cx="6858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latin typeface="Tahoma" pitchFamily="34" charset="0"/>
                <a:cs typeface="Times New Roman" pitchFamily="18" charset="0"/>
              </a:rPr>
              <a:t>A </a:t>
            </a:r>
            <a:r>
              <a:rPr lang="en-US" sz="1800" b="1" dirty="0" err="1">
                <a:latin typeface="Tahoma" pitchFamily="34" charset="0"/>
                <a:cs typeface="Times New Roman" pitchFamily="18" charset="0"/>
              </a:rPr>
              <a:t>função</a:t>
            </a:r>
            <a:r>
              <a:rPr lang="en-US" sz="1800" b="1" dirty="0">
                <a:latin typeface="Tahoma" pitchFamily="34" charset="0"/>
                <a:cs typeface="Times New Roman" pitchFamily="18" charset="0"/>
              </a:rPr>
              <a:t> .m tem o </a:t>
            </a:r>
            <a:r>
              <a:rPr lang="en-US" sz="1800" b="1" dirty="0" err="1">
                <a:latin typeface="Tahoma" pitchFamily="34" charset="0"/>
                <a:cs typeface="Times New Roman" pitchFamily="18" charset="0"/>
              </a:rPr>
              <a:t>código</a:t>
            </a:r>
            <a:r>
              <a:rPr lang="en-US" sz="1800" b="1" dirty="0">
                <a:latin typeface="Tahoma" pitchFamily="34" charset="0"/>
                <a:cs typeface="Times New Roman" pitchFamily="18" charset="0"/>
              </a:rPr>
              <a:t> </a:t>
            </a:r>
            <a:r>
              <a:rPr lang="en-US" sz="1800" b="1" dirty="0" err="1">
                <a:latin typeface="Tahoma" pitchFamily="34" charset="0"/>
                <a:cs typeface="Times New Roman" pitchFamily="18" charset="0"/>
              </a:rPr>
              <a:t>apresentado</a:t>
            </a:r>
            <a:r>
              <a:rPr lang="en-US" sz="1800" b="1" dirty="0">
                <a:latin typeface="Tahoma" pitchFamily="34" charset="0"/>
                <a:cs typeface="Times New Roman" pitchFamily="18" charset="0"/>
              </a:rPr>
              <a:t> a </a:t>
            </a:r>
            <a:r>
              <a:rPr lang="en-US" sz="1800" b="1" dirty="0" err="1">
                <a:latin typeface="Tahoma" pitchFamily="34" charset="0"/>
                <a:cs typeface="Times New Roman" pitchFamily="18" charset="0"/>
              </a:rPr>
              <a:t>seguir</a:t>
            </a:r>
            <a:r>
              <a:rPr lang="en-US" sz="1800" b="1" dirty="0">
                <a:latin typeface="Tahoma" pitchFamily="34" charset="0"/>
                <a:cs typeface="Times New Roman" pitchFamily="18" charset="0"/>
              </a:rPr>
              <a:t>:</a:t>
            </a:r>
          </a:p>
          <a:p>
            <a:pPr eaLnBrk="0" hangingPunct="0"/>
            <a:r>
              <a:rPr lang="en-US" sz="1800" dirty="0">
                <a:latin typeface="Tahoma" pitchFamily="34" charset="0"/>
                <a:cs typeface="Times New Roman" pitchFamily="18" charset="0"/>
              </a:rPr>
              <a:t> </a:t>
            </a:r>
          </a:p>
          <a:p>
            <a:pPr eaLnBrk="0" hangingPunct="0"/>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function </a:t>
            </a:r>
            <a:r>
              <a:rPr lang="en-US" sz="1800" i="1" dirty="0" err="1">
                <a:latin typeface="Tahoma" pitchFamily="34" charset="0"/>
                <a:cs typeface="Times New Roman" pitchFamily="18" charset="0"/>
              </a:rPr>
              <a:t>dy</a:t>
            </a:r>
            <a:r>
              <a:rPr lang="en-US" sz="1800" i="1" dirty="0">
                <a:latin typeface="Tahoma" pitchFamily="34" charset="0"/>
                <a:cs typeface="Times New Roman" pitchFamily="18" charset="0"/>
              </a:rPr>
              <a:t> = </a:t>
            </a:r>
            <a:r>
              <a:rPr lang="en-US" sz="1800" i="1" dirty="0" err="1">
                <a:latin typeface="Tahoma" pitchFamily="34" charset="0"/>
                <a:cs typeface="Times New Roman" pitchFamily="18" charset="0"/>
              </a:rPr>
              <a:t>dydt</a:t>
            </a:r>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t,y,flag,par</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r>
              <a:rPr lang="es-ES_tradnl" sz="1800" i="1" dirty="0">
                <a:latin typeface="Tahoma" pitchFamily="34" charset="0"/>
                <a:cs typeface="Times New Roman" pitchFamily="18" charset="0"/>
              </a:rPr>
              <a:t>U     = par(1);</a:t>
            </a:r>
            <a:endParaRPr lang="en-US" sz="1800" dirty="0">
              <a:latin typeface="Tahoma" pitchFamily="34" charset="0"/>
              <a:cs typeface="Times New Roman" pitchFamily="18" charset="0"/>
            </a:endParaRPr>
          </a:p>
          <a:p>
            <a:pPr eaLnBrk="0" hangingPunct="0"/>
            <a:r>
              <a:rPr lang="es-ES_tradnl" sz="1800" i="1" dirty="0">
                <a:latin typeface="Tahoma" pitchFamily="34" charset="0"/>
                <a:cs typeface="Times New Roman" pitchFamily="18" charset="0"/>
              </a:rPr>
              <a:t>A     = par(2);</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Ro    = par(3);</a:t>
            </a:r>
            <a:endParaRPr lang="en-US" sz="1800" dirty="0">
              <a:latin typeface="Tahoma" pitchFamily="34" charset="0"/>
              <a:cs typeface="Times New Roman" pitchFamily="18" charset="0"/>
            </a:endParaRPr>
          </a:p>
          <a:p>
            <a:pPr eaLnBrk="0" hangingPunct="0"/>
            <a:r>
              <a:rPr lang="en-US" sz="1800" i="1" dirty="0" err="1">
                <a:latin typeface="Tahoma" pitchFamily="34" charset="0"/>
                <a:cs typeface="Times New Roman" pitchFamily="18" charset="0"/>
              </a:rPr>
              <a:t>Cp</a:t>
            </a:r>
            <a:r>
              <a:rPr lang="en-US" sz="1800" i="1" dirty="0">
                <a:latin typeface="Tahoma" pitchFamily="34" charset="0"/>
                <a:cs typeface="Times New Roman" pitchFamily="18" charset="0"/>
              </a:rPr>
              <a:t>    = par(4);</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Fe    = par(5);</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R     = par(6);</a:t>
            </a:r>
            <a:endParaRPr lang="en-US" sz="1800" dirty="0">
              <a:latin typeface="Tahoma" pitchFamily="34" charset="0"/>
              <a:cs typeface="Times New Roman" pitchFamily="18" charset="0"/>
            </a:endParaRPr>
          </a:p>
          <a:p>
            <a:pPr eaLnBrk="0" hangingPunct="0"/>
            <a:r>
              <a:rPr lang="en-US" sz="1800" i="1" dirty="0" err="1">
                <a:latin typeface="Tahoma" pitchFamily="34" charset="0"/>
                <a:cs typeface="Times New Roman" pitchFamily="18" charset="0"/>
              </a:rPr>
              <a:t>Te</a:t>
            </a:r>
            <a:r>
              <a:rPr lang="en-US" sz="1800" i="1" dirty="0">
                <a:latin typeface="Tahoma" pitchFamily="34" charset="0"/>
                <a:cs typeface="Times New Roman" pitchFamily="18" charset="0"/>
              </a:rPr>
              <a:t>    = par(7);</a:t>
            </a:r>
            <a:endParaRPr lang="en-US" sz="1800" dirty="0">
              <a:latin typeface="Tahoma" pitchFamily="34" charset="0"/>
              <a:cs typeface="Times New Roman" pitchFamily="18" charset="0"/>
            </a:endParaRPr>
          </a:p>
          <a:p>
            <a:pPr eaLnBrk="0" hangingPunct="0"/>
            <a:r>
              <a:rPr lang="es-ES_tradnl" sz="1800" i="1" dirty="0">
                <a:latin typeface="Tahoma" pitchFamily="34" charset="0"/>
                <a:cs typeface="Times New Roman" pitchFamily="18" charset="0"/>
              </a:rPr>
              <a:t>Th    = par(8);</a:t>
            </a:r>
            <a:endParaRPr lang="en-US" sz="1800" dirty="0">
              <a:latin typeface="Tahoma" pitchFamily="34" charset="0"/>
              <a:cs typeface="Times New Roman" pitchFamily="18" charset="0"/>
            </a:endParaRPr>
          </a:p>
          <a:p>
            <a:pPr eaLnBrk="0" hangingPunct="0"/>
            <a:r>
              <a:rPr lang="es-ES_tradnl" sz="1800" i="1" dirty="0" err="1">
                <a:latin typeface="Tahoma" pitchFamily="34" charset="0"/>
                <a:cs typeface="Times New Roman" pitchFamily="18" charset="0"/>
              </a:rPr>
              <a:t>dy</a:t>
            </a:r>
            <a:r>
              <a:rPr lang="es-ES_tradnl" sz="1800" i="1" dirty="0">
                <a:latin typeface="Tahoma" pitchFamily="34" charset="0"/>
                <a:cs typeface="Times New Roman" pitchFamily="18" charset="0"/>
              </a:rPr>
              <a:t>(1) = (Fe-(y(1)/R))/A;</a:t>
            </a:r>
          </a:p>
          <a:p>
            <a:pPr eaLnBrk="0" hangingPunct="0"/>
            <a:r>
              <a:rPr lang="es-ES_tradnl" sz="1800" i="1" dirty="0" err="1">
                <a:latin typeface="Tahoma" pitchFamily="34" charset="0"/>
                <a:cs typeface="Times New Roman" pitchFamily="18" charset="0"/>
              </a:rPr>
              <a:t>dy</a:t>
            </a:r>
            <a:r>
              <a:rPr lang="es-ES_tradnl" sz="1800" i="1" dirty="0">
                <a:latin typeface="Tahoma" pitchFamily="34" charset="0"/>
                <a:cs typeface="Times New Roman" pitchFamily="18" charset="0"/>
              </a:rPr>
              <a:t>(2) = (1/y(1))* (  ((Fe*Te/A)+(U*Th/(Ro*</a:t>
            </a:r>
            <a:r>
              <a:rPr lang="es-ES_tradnl" sz="1800" i="1" dirty="0" err="1">
                <a:latin typeface="Tahoma" pitchFamily="34" charset="0"/>
                <a:cs typeface="Times New Roman" pitchFamily="18" charset="0"/>
              </a:rPr>
              <a:t>Cp</a:t>
            </a:r>
            <a:r>
              <a:rPr lang="es-ES_tradnl" sz="1800" i="1" dirty="0">
                <a:latin typeface="Tahoma" pitchFamily="34" charset="0"/>
                <a:cs typeface="Times New Roman" pitchFamily="18" charset="0"/>
              </a:rPr>
              <a:t>)))...</a:t>
            </a:r>
          </a:p>
          <a:p>
            <a:pPr eaLnBrk="0" hangingPunct="0"/>
            <a:r>
              <a:rPr lang="es-ES_tradnl" sz="1800" i="1" dirty="0">
                <a:latin typeface="Tahoma" pitchFamily="34" charset="0"/>
                <a:cs typeface="Times New Roman" pitchFamily="18" charset="0"/>
              </a:rPr>
              <a:t>    - ( y(2)*((Fe/A)+(U/(Ro*</a:t>
            </a:r>
            <a:r>
              <a:rPr lang="es-ES_tradnl" sz="1800" i="1" dirty="0" err="1">
                <a:latin typeface="Tahoma" pitchFamily="34" charset="0"/>
                <a:cs typeface="Times New Roman" pitchFamily="18" charset="0"/>
              </a:rPr>
              <a:t>Cp</a:t>
            </a:r>
            <a:r>
              <a:rPr lang="es-ES_tradnl" sz="1800" i="1" dirty="0">
                <a:latin typeface="Tahoma" pitchFamily="34" charset="0"/>
                <a:cs typeface="Times New Roman" pitchFamily="18" charset="0"/>
              </a:rPr>
              <a:t>))))  );</a:t>
            </a:r>
          </a:p>
          <a:p>
            <a:pPr eaLnBrk="0" hangingPunct="0"/>
            <a:r>
              <a:rPr lang="pt-BR" sz="1800" i="1" dirty="0" err="1">
                <a:latin typeface="Tahoma" pitchFamily="34" charset="0"/>
                <a:cs typeface="Times New Roman" pitchFamily="18" charset="0"/>
              </a:rPr>
              <a:t>dy</a:t>
            </a:r>
            <a:r>
              <a:rPr lang="pt-BR" sz="1800" i="1" dirty="0">
                <a:latin typeface="Tahoma" pitchFamily="34" charset="0"/>
                <a:cs typeface="Times New Roman" pitchFamily="18" charset="0"/>
              </a:rPr>
              <a:t>    = </a:t>
            </a:r>
            <a:r>
              <a:rPr lang="pt-BR" sz="1800" i="1" dirty="0" err="1">
                <a:latin typeface="Tahoma" pitchFamily="34" charset="0"/>
                <a:cs typeface="Times New Roman" pitchFamily="18" charset="0"/>
              </a:rPr>
              <a:t>dy</a:t>
            </a:r>
            <a:r>
              <a:rPr lang="pt-BR" sz="1800" i="1" dirty="0">
                <a:latin typeface="Tahoma" pitchFamily="34" charset="0"/>
                <a:cs typeface="Times New Roman" pitchFamily="18" charset="0"/>
              </a:rPr>
              <a:t>(:);</a:t>
            </a:r>
            <a:r>
              <a:rPr lang="en-US" sz="1800" dirty="0">
                <a:latin typeface="Tahoma" pitchFamily="34" charset="0"/>
              </a:rPr>
              <a:t> </a:t>
            </a:r>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87623"/>
            <a:ext cx="5495503" cy="484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342177"/>
            <a:ext cx="4942334" cy="448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164060138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914400" y="1196752"/>
            <a:ext cx="8050088" cy="345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5000"/>
              </a:lnSpc>
            </a:pPr>
            <a:r>
              <a:rPr lang="en-US" b="1" dirty="0" smtClean="0">
                <a:latin typeface="Tahoma" pitchFamily="34" charset="0"/>
                <a:cs typeface="Times New Roman" pitchFamily="18" charset="0"/>
              </a:rPr>
              <a:t>O </a:t>
            </a:r>
            <a:r>
              <a:rPr lang="en-US" b="1" dirty="0" err="1">
                <a:latin typeface="Tahoma" pitchFamily="34" charset="0"/>
                <a:cs typeface="Times New Roman" pitchFamily="18" charset="0"/>
              </a:rPr>
              <a:t>vetor</a:t>
            </a:r>
            <a:r>
              <a:rPr lang="en-US" b="1" dirty="0">
                <a:latin typeface="Tahoma" pitchFamily="34" charset="0"/>
                <a:cs typeface="Times New Roman" pitchFamily="18" charset="0"/>
              </a:rPr>
              <a:t> </a:t>
            </a:r>
            <a:r>
              <a:rPr lang="en-US" b="1" dirty="0" err="1">
                <a:latin typeface="Tahoma" pitchFamily="34" charset="0"/>
                <a:cs typeface="Times New Roman" pitchFamily="18" charset="0"/>
              </a:rPr>
              <a:t>dy</a:t>
            </a:r>
            <a:r>
              <a:rPr lang="en-US" b="1" dirty="0">
                <a:latin typeface="Tahoma" pitchFamily="34" charset="0"/>
                <a:cs typeface="Times New Roman" pitchFamily="18" charset="0"/>
              </a:rPr>
              <a:t> </a:t>
            </a:r>
            <a:r>
              <a:rPr lang="en-US" b="1" dirty="0" err="1" smtClean="0">
                <a:latin typeface="Tahoma" pitchFamily="34" charset="0"/>
                <a:cs typeface="Times New Roman" pitchFamily="18" charset="0"/>
              </a:rPr>
              <a:t>deve</a:t>
            </a:r>
            <a:r>
              <a:rPr lang="en-US" b="1" dirty="0" smtClean="0">
                <a:latin typeface="Tahoma" pitchFamily="34" charset="0"/>
                <a:cs typeface="Times New Roman" pitchFamily="18" charset="0"/>
              </a:rPr>
              <a:t> </a:t>
            </a:r>
            <a:r>
              <a:rPr lang="en-US" b="1" dirty="0" err="1" smtClean="0">
                <a:latin typeface="Tahoma" pitchFamily="34" charset="0"/>
                <a:cs typeface="Times New Roman" pitchFamily="18" charset="0"/>
              </a:rPr>
              <a:t>sempre</a:t>
            </a:r>
            <a:r>
              <a:rPr lang="en-US" b="1" dirty="0" smtClean="0">
                <a:latin typeface="Tahoma" pitchFamily="34" charset="0"/>
                <a:cs typeface="Times New Roman" pitchFamily="18" charset="0"/>
              </a:rPr>
              <a:t> </a:t>
            </a:r>
            <a:r>
              <a:rPr lang="en-US" b="1" dirty="0" err="1" smtClean="0">
                <a:latin typeface="Tahoma" pitchFamily="34" charset="0"/>
                <a:cs typeface="Times New Roman" pitchFamily="18" charset="0"/>
              </a:rPr>
              <a:t>estar</a:t>
            </a:r>
            <a:r>
              <a:rPr lang="en-US" b="1" dirty="0" smtClean="0">
                <a:latin typeface="Tahoma" pitchFamily="34" charset="0"/>
                <a:cs typeface="Times New Roman" pitchFamily="18" charset="0"/>
              </a:rPr>
              <a:t> </a:t>
            </a:r>
            <a:r>
              <a:rPr lang="en-US" b="1" dirty="0" err="1" smtClean="0">
                <a:latin typeface="Tahoma" pitchFamily="34" charset="0"/>
                <a:cs typeface="Times New Roman" pitchFamily="18" charset="0"/>
              </a:rPr>
              <a:t>na</a:t>
            </a:r>
            <a:r>
              <a:rPr lang="en-US" b="1" dirty="0" smtClean="0">
                <a:latin typeface="Tahoma" pitchFamily="34" charset="0"/>
                <a:cs typeface="Times New Roman" pitchFamily="18" charset="0"/>
              </a:rPr>
              <a:t> forma </a:t>
            </a:r>
            <a:r>
              <a:rPr lang="en-US" b="1" dirty="0" err="1" smtClean="0">
                <a:latin typeface="Tahoma" pitchFamily="34" charset="0"/>
                <a:cs typeface="Times New Roman" pitchFamily="18" charset="0"/>
              </a:rPr>
              <a:t>coluna</a:t>
            </a:r>
            <a:r>
              <a:rPr lang="en-US" b="1" dirty="0" smtClean="0">
                <a:latin typeface="Tahoma" pitchFamily="34" charset="0"/>
                <a:cs typeface="Times New Roman" pitchFamily="18" charset="0"/>
              </a:rPr>
              <a:t>!</a:t>
            </a:r>
            <a:endParaRPr lang="en-US" b="1" dirty="0">
              <a:latin typeface="Tahoma" pitchFamily="34" charset="0"/>
              <a:cs typeface="Times New Roman" pitchFamily="18" charset="0"/>
            </a:endParaRPr>
          </a:p>
          <a:p>
            <a:pPr algn="ctr">
              <a:lnSpc>
                <a:spcPct val="115000"/>
              </a:lnSpc>
            </a:pPr>
            <a:endParaRPr lang="en-US" sz="2800" b="1" dirty="0">
              <a:latin typeface="Tahoma" pitchFamily="34" charset="0"/>
              <a:cs typeface="Times New Roman" pitchFamily="18" charset="0"/>
            </a:endParaRPr>
          </a:p>
          <a:p>
            <a:pPr algn="ctr">
              <a:lnSpc>
                <a:spcPct val="115000"/>
              </a:lnSpc>
            </a:pPr>
            <a:r>
              <a:rPr lang="en-US" i="1" dirty="0" smtClean="0">
                <a:latin typeface="Tahoma" pitchFamily="34" charset="0"/>
                <a:cs typeface="Times New Roman" pitchFamily="18" charset="0"/>
              </a:rPr>
              <a:t>Como </a:t>
            </a:r>
            <a:r>
              <a:rPr lang="en-US" i="1" dirty="0" err="1" smtClean="0">
                <a:latin typeface="Tahoma" pitchFamily="34" charset="0"/>
                <a:cs typeface="Times New Roman" pitchFamily="18" charset="0"/>
              </a:rPr>
              <a:t>garantir</a:t>
            </a:r>
            <a:r>
              <a:rPr lang="en-US" i="1" dirty="0" smtClean="0">
                <a:latin typeface="Tahoma" pitchFamily="34" charset="0"/>
                <a:cs typeface="Times New Roman" pitchFamily="18" charset="0"/>
              </a:rPr>
              <a:t> </a:t>
            </a:r>
            <a:r>
              <a:rPr lang="en-US" i="1" dirty="0" err="1" smtClean="0">
                <a:latin typeface="Tahoma" pitchFamily="34" charset="0"/>
                <a:cs typeface="Times New Roman" pitchFamily="18" charset="0"/>
              </a:rPr>
              <a:t>isso</a:t>
            </a:r>
            <a:r>
              <a:rPr lang="en-US" i="1" dirty="0" smtClean="0">
                <a:latin typeface="Tahoma" pitchFamily="34" charset="0"/>
                <a:cs typeface="Times New Roman" pitchFamily="18" charset="0"/>
              </a:rPr>
              <a:t>?</a:t>
            </a:r>
          </a:p>
          <a:p>
            <a:pPr algn="ctr">
              <a:lnSpc>
                <a:spcPct val="115000"/>
              </a:lnSpc>
            </a:pPr>
            <a:endParaRPr lang="pt-BR" sz="1800" dirty="0" smtClean="0">
              <a:latin typeface="Tahoma" pitchFamily="34" charset="0"/>
              <a:cs typeface="Times New Roman" pitchFamily="18" charset="0"/>
            </a:endParaRPr>
          </a:p>
          <a:p>
            <a:pPr algn="ctr">
              <a:lnSpc>
                <a:spcPct val="115000"/>
              </a:lnSpc>
            </a:pPr>
            <a:endParaRPr lang="pt-BR" sz="1800" dirty="0" smtClean="0">
              <a:latin typeface="Tahoma" pitchFamily="34" charset="0"/>
              <a:cs typeface="Times New Roman" pitchFamily="18" charset="0"/>
            </a:endParaRPr>
          </a:p>
          <a:p>
            <a:pPr algn="ctr">
              <a:lnSpc>
                <a:spcPct val="115000"/>
              </a:lnSpc>
            </a:pPr>
            <a:r>
              <a:rPr lang="pt-BR" sz="2000" dirty="0" smtClean="0">
                <a:latin typeface="Tahoma" pitchFamily="34" charset="0"/>
                <a:cs typeface="Times New Roman" pitchFamily="18" charset="0"/>
              </a:rPr>
              <a:t>matriz </a:t>
            </a:r>
            <a:r>
              <a:rPr lang="pt-BR" sz="2000" dirty="0">
                <a:latin typeface="Tahoma" pitchFamily="34" charset="0"/>
                <a:cs typeface="Times New Roman" pitchFamily="18" charset="0"/>
              </a:rPr>
              <a:t>coluna  =  matriz linha </a:t>
            </a:r>
            <a:r>
              <a:rPr lang="pt-BR" sz="2000" dirty="0" smtClean="0">
                <a:latin typeface="Tahoma" pitchFamily="34" charset="0"/>
                <a:cs typeface="Times New Roman" pitchFamily="18" charset="0"/>
              </a:rPr>
              <a:t>(:)</a:t>
            </a:r>
          </a:p>
          <a:p>
            <a:pPr algn="ctr">
              <a:lnSpc>
                <a:spcPct val="115000"/>
              </a:lnSpc>
            </a:pPr>
            <a:endParaRPr lang="pt-BR" sz="2000" dirty="0">
              <a:latin typeface="Tahoma" pitchFamily="34" charset="0"/>
              <a:cs typeface="Times New Roman" pitchFamily="18" charset="0"/>
            </a:endParaRPr>
          </a:p>
          <a:p>
            <a:pPr algn="ctr">
              <a:lnSpc>
                <a:spcPct val="115000"/>
              </a:lnSpc>
            </a:pPr>
            <a:r>
              <a:rPr lang="pt-BR" sz="2000" dirty="0">
                <a:latin typeface="Tahoma" pitchFamily="34" charset="0"/>
                <a:cs typeface="Times New Roman" pitchFamily="18" charset="0"/>
              </a:rPr>
              <a:t>matriz coluna  =  matriz </a:t>
            </a:r>
            <a:r>
              <a:rPr lang="pt-BR" sz="2000" dirty="0" smtClean="0">
                <a:latin typeface="Tahoma" pitchFamily="34" charset="0"/>
                <a:cs typeface="Times New Roman" pitchFamily="18" charset="0"/>
              </a:rPr>
              <a:t>coluna </a:t>
            </a:r>
            <a:r>
              <a:rPr lang="pt-BR" sz="2000" dirty="0">
                <a:latin typeface="Tahoma" pitchFamily="34" charset="0"/>
                <a:cs typeface="Times New Roman" pitchFamily="18" charset="0"/>
              </a:rPr>
              <a:t>(:)</a:t>
            </a:r>
          </a:p>
          <a:p>
            <a:pPr algn="ctr">
              <a:lnSpc>
                <a:spcPct val="115000"/>
              </a:lnSpc>
            </a:pPr>
            <a:r>
              <a:rPr lang="en-US" sz="1800" dirty="0" smtClean="0">
                <a:latin typeface="Tahoma" pitchFamily="34" charset="0"/>
              </a:rPr>
              <a:t> </a:t>
            </a:r>
            <a:endParaRPr lang="en-US" sz="1800" dirty="0">
              <a:latin typeface="Tahoma" pitchFamily="34" charset="0"/>
            </a:endParaRPr>
          </a:p>
        </p:txBody>
      </p:sp>
      <p:sp>
        <p:nvSpPr>
          <p:cNvPr id="74756" name="Rectangle 4"/>
          <p:cNvSpPr>
            <a:spLocks noChangeArrowheads="1"/>
          </p:cNvSpPr>
          <p:nvPr/>
        </p:nvSpPr>
        <p:spPr bwMode="auto">
          <a:xfrm>
            <a:off x="1524000" y="5257800"/>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74757" name="Text Box 5"/>
          <p:cNvSpPr txBox="1">
            <a:spLocks noChangeArrowheads="1"/>
          </p:cNvSpPr>
          <p:nvPr/>
        </p:nvSpPr>
        <p:spPr bwMode="auto">
          <a:xfrm>
            <a:off x="4419600" y="5440363"/>
            <a:ext cx="1295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3200" i="1">
                <a:solidFill>
                  <a:schemeClr val="folHlink"/>
                </a:solidFill>
                <a:latin typeface="Tahoma" pitchFamily="34" charset="0"/>
              </a:rPr>
              <a:t>Dica!</a:t>
            </a:r>
          </a:p>
        </p:txBody>
      </p:sp>
      <p:sp>
        <p:nvSpPr>
          <p:cNvPr id="6" name="Retângulo 5"/>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89" t="18428" r="27233" b="33604"/>
          <a:stretch/>
        </p:blipFill>
        <p:spPr bwMode="auto">
          <a:xfrm>
            <a:off x="755576" y="814214"/>
            <a:ext cx="6920091" cy="50405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43" t="58266" r="48463" b="6775"/>
          <a:stretch/>
        </p:blipFill>
        <p:spPr bwMode="auto">
          <a:xfrm>
            <a:off x="5664696" y="2598982"/>
            <a:ext cx="3098651" cy="40376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416756943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ChangeArrowheads="1"/>
          </p:cNvSpPr>
          <p:nvPr/>
        </p:nvSpPr>
        <p:spPr bwMode="auto">
          <a:xfrm>
            <a:off x="1979712" y="3284984"/>
            <a:ext cx="5867400"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algn="just">
              <a:lnSpc>
                <a:spcPct val="115000"/>
              </a:lnSpc>
            </a:pPr>
            <a:r>
              <a:rPr lang="en-US" sz="1800" i="1" dirty="0">
                <a:latin typeface="Tahoma" pitchFamily="34" charset="0"/>
                <a:cs typeface="Times New Roman" pitchFamily="18" charset="0"/>
              </a:rPr>
              <a:t>figure(1);</a:t>
            </a:r>
            <a:endParaRPr lang="en-US" sz="1800" dirty="0">
              <a:latin typeface="Tahoma" pitchFamily="34" charset="0"/>
              <a:cs typeface="Times New Roman" pitchFamily="18" charset="0"/>
            </a:endParaRPr>
          </a:p>
          <a:p>
            <a:pPr indent="449263" algn="just" eaLnBrk="0" hangingPunct="0">
              <a:lnSpc>
                <a:spcPct val="115000"/>
              </a:lnSpc>
            </a:pPr>
            <a:r>
              <a:rPr lang="es-ES_tradnl" sz="1800" i="1" dirty="0" err="1">
                <a:latin typeface="Tahoma" pitchFamily="34" charset="0"/>
                <a:cs typeface="Times New Roman" pitchFamily="18" charset="0"/>
              </a:rPr>
              <a:t>plot</a:t>
            </a:r>
            <a:r>
              <a:rPr lang="es-ES_tradnl" sz="1800" i="1" dirty="0">
                <a:latin typeface="Tahoma" pitchFamily="34" charset="0"/>
                <a:cs typeface="Times New Roman" pitchFamily="18" charset="0"/>
              </a:rPr>
              <a:t>(</a:t>
            </a:r>
            <a:r>
              <a:rPr lang="es-ES_tradnl" sz="1800" i="1" dirty="0" err="1">
                <a:latin typeface="Tahoma" pitchFamily="34" charset="0"/>
                <a:cs typeface="Times New Roman" pitchFamily="18" charset="0"/>
              </a:rPr>
              <a:t>t,y</a:t>
            </a:r>
            <a:r>
              <a:rPr lang="es-ES_tradnl" sz="1800" i="1" dirty="0">
                <a:latin typeface="Tahoma" pitchFamily="34" charset="0"/>
                <a:cs typeface="Times New Roman" pitchFamily="18" charset="0"/>
              </a:rPr>
              <a:t>(:,1));</a:t>
            </a:r>
          </a:p>
          <a:p>
            <a:pPr indent="449263" algn="just" eaLnBrk="0" hangingPunct="0">
              <a:lnSpc>
                <a:spcPct val="115000"/>
              </a:lnSpc>
            </a:pPr>
            <a:r>
              <a:rPr lang="es-ES_tradnl" sz="1800" i="1" dirty="0" err="1">
                <a:latin typeface="Tahoma" pitchFamily="34" charset="0"/>
                <a:cs typeface="Times New Roman" pitchFamily="18" charset="0"/>
              </a:rPr>
              <a:t>title</a:t>
            </a:r>
            <a:r>
              <a:rPr lang="es-ES_tradnl" sz="1800" i="1" dirty="0">
                <a:latin typeface="Tahoma" pitchFamily="34" charset="0"/>
                <a:cs typeface="Times New Roman" pitchFamily="18" charset="0"/>
              </a:rPr>
              <a:t>('Tanque de </a:t>
            </a:r>
            <a:r>
              <a:rPr lang="es-ES_tradnl" sz="1800" i="1" dirty="0" err="1">
                <a:latin typeface="Tahoma" pitchFamily="34" charset="0"/>
                <a:cs typeface="Times New Roman" pitchFamily="18" charset="0"/>
              </a:rPr>
              <a:t>aquecimento</a:t>
            </a:r>
            <a:r>
              <a:rPr lang="es-ES_tradnl"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indent="449263" eaLnBrk="0" hangingPunct="0">
              <a:lnSpc>
                <a:spcPct val="115000"/>
              </a:lnSpc>
            </a:pPr>
            <a:r>
              <a:rPr lang="pt-BR" sz="1800" i="1" dirty="0" err="1">
                <a:latin typeface="Tahoma" pitchFamily="34" charset="0"/>
                <a:cs typeface="Times New Roman" pitchFamily="18" charset="0"/>
              </a:rPr>
              <a:t>xlabel</a:t>
            </a:r>
            <a:r>
              <a:rPr lang="pt-BR" sz="1800" i="1" dirty="0">
                <a:latin typeface="Tahoma" pitchFamily="34" charset="0"/>
                <a:cs typeface="Times New Roman" pitchFamily="18" charset="0"/>
              </a:rPr>
              <a:t>('Tempo (h)');</a:t>
            </a:r>
          </a:p>
          <a:p>
            <a:pPr indent="449263" eaLnBrk="0" hangingPunct="0">
              <a:lnSpc>
                <a:spcPct val="115000"/>
              </a:lnSpc>
            </a:pPr>
            <a:r>
              <a:rPr lang="pt-BR" sz="1800" i="1" dirty="0">
                <a:latin typeface="Tahoma" pitchFamily="34" charset="0"/>
                <a:cs typeface="Times New Roman" pitchFamily="18" charset="0"/>
              </a:rPr>
              <a:t> </a:t>
            </a:r>
            <a:r>
              <a:rPr lang="pt-BR" sz="1800" i="1" dirty="0" err="1">
                <a:latin typeface="Tahoma" pitchFamily="34" charset="0"/>
                <a:cs typeface="Times New Roman" pitchFamily="18" charset="0"/>
              </a:rPr>
              <a:t>ylabel</a:t>
            </a:r>
            <a:r>
              <a:rPr lang="pt-BR" sz="1800" i="1" dirty="0">
                <a:latin typeface="Tahoma" pitchFamily="34" charset="0"/>
                <a:cs typeface="Times New Roman" pitchFamily="18" charset="0"/>
              </a:rPr>
              <a:t>('Altura (m)');</a:t>
            </a:r>
            <a:r>
              <a:rPr lang="en-US" sz="1800" dirty="0">
                <a:latin typeface="Tahoma" pitchFamily="34" charset="0"/>
              </a:rPr>
              <a:t> </a:t>
            </a:r>
          </a:p>
        </p:txBody>
      </p:sp>
      <p:sp>
        <p:nvSpPr>
          <p:cNvPr id="73732" name="Rectangle 4"/>
          <p:cNvSpPr>
            <a:spLocks noChangeArrowheads="1"/>
          </p:cNvSpPr>
          <p:nvPr/>
        </p:nvSpPr>
        <p:spPr bwMode="auto">
          <a:xfrm>
            <a:off x="662906" y="990600"/>
            <a:ext cx="7776914" cy="19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5000"/>
              </a:lnSpc>
            </a:pPr>
            <a:r>
              <a:rPr lang="en-US" sz="1800" b="1" dirty="0" err="1" smtClean="0">
                <a:latin typeface="Tahoma" pitchFamily="34" charset="0"/>
                <a:cs typeface="Times New Roman" pitchFamily="18" charset="0"/>
              </a:rPr>
              <a:t>Quando</a:t>
            </a:r>
            <a:r>
              <a:rPr lang="en-US" sz="1800" b="1" dirty="0" smtClean="0">
                <a:latin typeface="Tahoma" pitchFamily="34" charset="0"/>
                <a:cs typeface="Times New Roman" pitchFamily="18" charset="0"/>
              </a:rPr>
              <a:t> </a:t>
            </a:r>
            <a:r>
              <a:rPr lang="en-US" sz="1800" b="1" dirty="0">
                <a:latin typeface="Tahoma" pitchFamily="34" charset="0"/>
                <a:cs typeface="Times New Roman" pitchFamily="18" charset="0"/>
              </a:rPr>
              <a:t>for </a:t>
            </a:r>
            <a:r>
              <a:rPr lang="en-US" sz="1800" b="1" dirty="0" err="1">
                <a:latin typeface="Tahoma" pitchFamily="34" charset="0"/>
                <a:cs typeface="Times New Roman" pitchFamily="18" charset="0"/>
              </a:rPr>
              <a:t>fazer</a:t>
            </a:r>
            <a:r>
              <a:rPr lang="en-US" sz="1800" b="1" dirty="0">
                <a:latin typeface="Tahoma" pitchFamily="34" charset="0"/>
                <a:cs typeface="Times New Roman" pitchFamily="18" charset="0"/>
              </a:rPr>
              <a:t> </a:t>
            </a:r>
            <a:r>
              <a:rPr lang="en-US" sz="1800" b="1" dirty="0" err="1">
                <a:latin typeface="Tahoma" pitchFamily="34" charset="0"/>
                <a:cs typeface="Times New Roman" pitchFamily="18" charset="0"/>
              </a:rPr>
              <a:t>os</a:t>
            </a:r>
            <a:r>
              <a:rPr lang="en-US" sz="1800" b="1" dirty="0">
                <a:latin typeface="Tahoma" pitchFamily="34" charset="0"/>
                <a:cs typeface="Times New Roman" pitchFamily="18" charset="0"/>
              </a:rPr>
              <a:t> </a:t>
            </a:r>
            <a:r>
              <a:rPr lang="en-US" sz="1800" b="1" dirty="0" err="1">
                <a:latin typeface="Tahoma" pitchFamily="34" charset="0"/>
                <a:cs typeface="Times New Roman" pitchFamily="18" charset="0"/>
              </a:rPr>
              <a:t>gráficos</a:t>
            </a:r>
            <a:r>
              <a:rPr lang="en-US" sz="1800" b="1" dirty="0">
                <a:latin typeface="Tahoma" pitchFamily="34" charset="0"/>
                <a:cs typeface="Times New Roman" pitchFamily="18" charset="0"/>
              </a:rPr>
              <a:t> no </a:t>
            </a:r>
            <a:r>
              <a:rPr lang="en-US" sz="1800" b="1" dirty="0" err="1">
                <a:latin typeface="Tahoma" pitchFamily="34" charset="0"/>
                <a:cs typeface="Times New Roman" pitchFamily="18" charset="0"/>
              </a:rPr>
              <a:t>programa</a:t>
            </a:r>
            <a:r>
              <a:rPr lang="en-US" sz="1800" b="1" dirty="0">
                <a:latin typeface="Tahoma" pitchFamily="34" charset="0"/>
                <a:cs typeface="Times New Roman" pitchFamily="18" charset="0"/>
              </a:rPr>
              <a:t> </a:t>
            </a:r>
            <a:r>
              <a:rPr lang="en-US" sz="1800" b="1" dirty="0" smtClean="0">
                <a:latin typeface="Tahoma" pitchFamily="34" charset="0"/>
                <a:cs typeface="Times New Roman" pitchFamily="18" charset="0"/>
              </a:rPr>
              <a:t>principal </a:t>
            </a:r>
            <a:r>
              <a:rPr lang="en-US" sz="1800" b="1" dirty="0" err="1" smtClean="0">
                <a:latin typeface="Tahoma" pitchFamily="34" charset="0"/>
                <a:cs typeface="Times New Roman" pitchFamily="18" charset="0"/>
              </a:rPr>
              <a:t>lembre</a:t>
            </a:r>
            <a:r>
              <a:rPr lang="en-US" sz="1800" b="1" dirty="0" smtClean="0">
                <a:latin typeface="Tahoma" pitchFamily="34" charset="0"/>
                <a:cs typeface="Times New Roman" pitchFamily="18" charset="0"/>
              </a:rPr>
              <a:t>-se!</a:t>
            </a:r>
          </a:p>
          <a:p>
            <a:pPr algn="ctr">
              <a:lnSpc>
                <a:spcPct val="115000"/>
              </a:lnSpc>
            </a:pPr>
            <a:endParaRPr lang="en-US" sz="1800" b="1" dirty="0">
              <a:latin typeface="Tahoma" pitchFamily="34" charset="0"/>
              <a:cs typeface="Times New Roman" pitchFamily="18" charset="0"/>
            </a:endParaRPr>
          </a:p>
          <a:p>
            <a:pPr algn="ctr">
              <a:lnSpc>
                <a:spcPct val="115000"/>
              </a:lnSpc>
            </a:pPr>
            <a:r>
              <a:rPr lang="en-US" sz="1800" b="1" dirty="0" smtClean="0">
                <a:latin typeface="Tahoma" pitchFamily="34" charset="0"/>
                <a:cs typeface="Times New Roman" pitchFamily="18" charset="0"/>
              </a:rPr>
              <a:t>A </a:t>
            </a:r>
            <a:r>
              <a:rPr lang="en-US" sz="1800" b="1" dirty="0" err="1">
                <a:latin typeface="Tahoma" pitchFamily="34" charset="0"/>
                <a:cs typeface="Times New Roman" pitchFamily="18" charset="0"/>
              </a:rPr>
              <a:t>primeira</a:t>
            </a:r>
            <a:r>
              <a:rPr lang="en-US" sz="1800" b="1" dirty="0">
                <a:latin typeface="Tahoma" pitchFamily="34" charset="0"/>
                <a:cs typeface="Times New Roman" pitchFamily="18" charset="0"/>
              </a:rPr>
              <a:t> </a:t>
            </a:r>
            <a:r>
              <a:rPr lang="en-US" sz="1800" b="1" dirty="0" err="1">
                <a:latin typeface="Tahoma" pitchFamily="34" charset="0"/>
                <a:cs typeface="Times New Roman" pitchFamily="18" charset="0"/>
              </a:rPr>
              <a:t>coluna</a:t>
            </a:r>
            <a:r>
              <a:rPr lang="en-US" sz="1800" b="1" dirty="0">
                <a:latin typeface="Tahoma" pitchFamily="34" charset="0"/>
                <a:cs typeface="Times New Roman" pitchFamily="18" charset="0"/>
              </a:rPr>
              <a:t> de “</a:t>
            </a:r>
            <a:r>
              <a:rPr lang="en-US" sz="1800" b="1" dirty="0" err="1">
                <a:latin typeface="Tahoma" pitchFamily="34" charset="0"/>
                <a:cs typeface="Times New Roman" pitchFamily="18" charset="0"/>
              </a:rPr>
              <a:t>dy</a:t>
            </a:r>
            <a:r>
              <a:rPr lang="en-US" sz="1800" b="1" dirty="0">
                <a:latin typeface="Tahoma" pitchFamily="34" charset="0"/>
                <a:cs typeface="Times New Roman" pitchFamily="18" charset="0"/>
              </a:rPr>
              <a:t>” </a:t>
            </a:r>
            <a:r>
              <a:rPr lang="en-US" sz="1800" b="1" dirty="0" err="1">
                <a:latin typeface="Tahoma" pitchFamily="34" charset="0"/>
                <a:cs typeface="Times New Roman" pitchFamily="18" charset="0"/>
              </a:rPr>
              <a:t>refere</a:t>
            </a:r>
            <a:r>
              <a:rPr lang="en-US" sz="1800" b="1" dirty="0">
                <a:latin typeface="Tahoma" pitchFamily="34" charset="0"/>
                <a:cs typeface="Times New Roman" pitchFamily="18" charset="0"/>
              </a:rPr>
              <a:t>-se a “h</a:t>
            </a:r>
            <a:r>
              <a:rPr lang="en-US" sz="1800" b="1" dirty="0" smtClean="0">
                <a:latin typeface="Tahoma" pitchFamily="34" charset="0"/>
                <a:cs typeface="Times New Roman" pitchFamily="18" charset="0"/>
              </a:rPr>
              <a:t>” e </a:t>
            </a:r>
            <a:r>
              <a:rPr lang="en-US" sz="1800" b="1" dirty="0">
                <a:latin typeface="Tahoma" pitchFamily="34" charset="0"/>
                <a:cs typeface="Times New Roman" pitchFamily="18" charset="0"/>
              </a:rPr>
              <a:t>a </a:t>
            </a:r>
            <a:r>
              <a:rPr lang="en-US" sz="1800" b="1" dirty="0" err="1">
                <a:latin typeface="Tahoma" pitchFamily="34" charset="0"/>
                <a:cs typeface="Times New Roman" pitchFamily="18" charset="0"/>
              </a:rPr>
              <a:t>segunda</a:t>
            </a:r>
            <a:r>
              <a:rPr lang="en-US" sz="1800" b="1" dirty="0">
                <a:latin typeface="Tahoma" pitchFamily="34" charset="0"/>
                <a:cs typeface="Times New Roman" pitchFamily="18" charset="0"/>
              </a:rPr>
              <a:t> a “T</a:t>
            </a:r>
            <a:r>
              <a:rPr lang="en-US" sz="1800" b="1" dirty="0" smtClean="0">
                <a:latin typeface="Tahoma" pitchFamily="34" charset="0"/>
                <a:cs typeface="Times New Roman" pitchFamily="18" charset="0"/>
              </a:rPr>
              <a:t>”.</a:t>
            </a:r>
          </a:p>
          <a:p>
            <a:pPr algn="ctr">
              <a:lnSpc>
                <a:spcPct val="115000"/>
              </a:lnSpc>
            </a:pPr>
            <a:endParaRPr lang="en-US" sz="1800" b="1" dirty="0">
              <a:latin typeface="Tahoma" pitchFamily="34" charset="0"/>
              <a:cs typeface="Times New Roman" pitchFamily="18" charset="0"/>
            </a:endParaRPr>
          </a:p>
          <a:p>
            <a:pPr algn="ctr">
              <a:lnSpc>
                <a:spcPct val="115000"/>
              </a:lnSpc>
            </a:pPr>
            <a:r>
              <a:rPr lang="en-US" sz="1800" b="1" dirty="0" smtClean="0">
                <a:latin typeface="Tahoma" pitchFamily="34" charset="0"/>
                <a:cs typeface="Times New Roman" pitchFamily="18" charset="0"/>
              </a:rPr>
              <a:t> </a:t>
            </a:r>
            <a:r>
              <a:rPr lang="en-US" sz="1800" b="1" dirty="0" err="1">
                <a:latin typeface="Tahoma" pitchFamily="34" charset="0"/>
                <a:cs typeface="Times New Roman" pitchFamily="18" charset="0"/>
              </a:rPr>
              <a:t>Então</a:t>
            </a:r>
            <a:r>
              <a:rPr lang="en-US" sz="1800" b="1" dirty="0">
                <a:latin typeface="Tahoma" pitchFamily="34" charset="0"/>
                <a:cs typeface="Times New Roman" pitchFamily="18" charset="0"/>
              </a:rPr>
              <a:t> </a:t>
            </a:r>
            <a:r>
              <a:rPr lang="en-US" sz="1800" b="1" dirty="0" err="1">
                <a:latin typeface="Tahoma" pitchFamily="34" charset="0"/>
                <a:cs typeface="Times New Roman" pitchFamily="18" charset="0"/>
              </a:rPr>
              <a:t>para</a:t>
            </a:r>
            <a:r>
              <a:rPr lang="en-US" sz="1800" b="1" dirty="0">
                <a:latin typeface="Tahoma" pitchFamily="34" charset="0"/>
                <a:cs typeface="Times New Roman" pitchFamily="18" charset="0"/>
              </a:rPr>
              <a:t> </a:t>
            </a:r>
            <a:r>
              <a:rPr lang="en-US" sz="1800" b="1" dirty="0" err="1">
                <a:latin typeface="Tahoma" pitchFamily="34" charset="0"/>
                <a:cs typeface="Times New Roman" pitchFamily="18" charset="0"/>
              </a:rPr>
              <a:t>graficar</a:t>
            </a:r>
            <a:r>
              <a:rPr lang="en-US" sz="1800" b="1" dirty="0">
                <a:latin typeface="Tahoma" pitchFamily="34" charset="0"/>
                <a:cs typeface="Times New Roman" pitchFamily="18" charset="0"/>
              </a:rPr>
              <a:t> h vs. tempo </a:t>
            </a:r>
            <a:r>
              <a:rPr lang="en-US" sz="1800" b="1" dirty="0" err="1">
                <a:latin typeface="Tahoma" pitchFamily="34" charset="0"/>
                <a:cs typeface="Times New Roman" pitchFamily="18" charset="0"/>
              </a:rPr>
              <a:t>faça</a:t>
            </a:r>
            <a:r>
              <a:rPr lang="en-US" sz="1800" b="1" dirty="0">
                <a:latin typeface="Tahoma" pitchFamily="34" charset="0"/>
                <a:cs typeface="Times New Roman" pitchFamily="18" charset="0"/>
              </a:rPr>
              <a:t>:</a:t>
            </a:r>
          </a:p>
          <a:p>
            <a:pPr algn="ctr"/>
            <a:endParaRPr lang="en-US" sz="1800" b="1" dirty="0">
              <a:latin typeface="Tahoma" pitchFamily="34" charset="0"/>
            </a:endParaRPr>
          </a:p>
        </p:txBody>
      </p:sp>
      <p:sp>
        <p:nvSpPr>
          <p:cNvPr id="7" name="Retângulo 6"/>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
        <p:nvSpPr>
          <p:cNvPr id="8" name="Rectangle 6"/>
          <p:cNvSpPr>
            <a:spLocks noChangeArrowheads="1"/>
          </p:cNvSpPr>
          <p:nvPr/>
        </p:nvSpPr>
        <p:spPr bwMode="auto">
          <a:xfrm>
            <a:off x="1187624" y="5602560"/>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9" name="Text Box 7"/>
          <p:cNvSpPr txBox="1">
            <a:spLocks noChangeArrowheads="1"/>
          </p:cNvSpPr>
          <p:nvPr/>
        </p:nvSpPr>
        <p:spPr bwMode="auto">
          <a:xfrm>
            <a:off x="4083224" y="5785123"/>
            <a:ext cx="1295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3200" i="1">
                <a:solidFill>
                  <a:schemeClr val="folHlink"/>
                </a:solidFill>
                <a:latin typeface="Tahoma" pitchFamily="34" charset="0"/>
              </a:rPr>
              <a:t>Dica!</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
        <p:nvSpPr>
          <p:cNvPr id="3" name="Rectangle 6"/>
          <p:cNvSpPr>
            <a:spLocks noChangeArrowheads="1"/>
          </p:cNvSpPr>
          <p:nvPr/>
        </p:nvSpPr>
        <p:spPr bwMode="auto">
          <a:xfrm>
            <a:off x="1187624" y="5602560"/>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4" name="Text Box 7"/>
          <p:cNvSpPr txBox="1">
            <a:spLocks noChangeArrowheads="1"/>
          </p:cNvSpPr>
          <p:nvPr/>
        </p:nvSpPr>
        <p:spPr bwMode="auto">
          <a:xfrm>
            <a:off x="4083224" y="5785123"/>
            <a:ext cx="1295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3200" i="1">
                <a:solidFill>
                  <a:schemeClr val="folHlink"/>
                </a:solidFill>
                <a:latin typeface="Tahoma" pitchFamily="34" charset="0"/>
              </a:rPr>
              <a:t>Dica!</a:t>
            </a:r>
          </a:p>
        </p:txBody>
      </p:sp>
      <p:sp>
        <p:nvSpPr>
          <p:cNvPr id="5" name="CaixaDeTexto 4"/>
          <p:cNvSpPr txBox="1"/>
          <p:nvPr/>
        </p:nvSpPr>
        <p:spPr>
          <a:xfrm>
            <a:off x="969318" y="2770262"/>
            <a:ext cx="7391767" cy="58477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3200" dirty="0" smtClean="0"/>
              <a:t>Equações diferenciais de ordens superiores!</a:t>
            </a:r>
            <a:endParaRPr lang="pt-BR" sz="3200" dirty="0"/>
          </a:p>
        </p:txBody>
      </p:sp>
    </p:spTree>
    <p:extLst>
      <p:ext uri="{BB962C8B-B14F-4D97-AF65-F5344CB8AC3E}">
        <p14:creationId xmlns:p14="http://schemas.microsoft.com/office/powerpoint/2010/main" val="262170693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91" t="37669" r="27818" b="31165"/>
          <a:stretch/>
        </p:blipFill>
        <p:spPr bwMode="auto">
          <a:xfrm>
            <a:off x="536475" y="1700808"/>
            <a:ext cx="794279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217919315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04" t="33876" r="25915" b="25745"/>
          <a:stretch/>
        </p:blipFill>
        <p:spPr bwMode="auto">
          <a:xfrm>
            <a:off x="467544" y="1340768"/>
            <a:ext cx="753909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28411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91" t="31436" r="29721" b="18157"/>
          <a:stretch/>
        </p:blipFill>
        <p:spPr bwMode="auto">
          <a:xfrm>
            <a:off x="1043608" y="836711"/>
            <a:ext cx="6696744" cy="441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234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pic>
        <p:nvPicPr>
          <p:cNvPr id="173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5210" b="36848"/>
          <a:stretch/>
        </p:blipFill>
        <p:spPr bwMode="auto">
          <a:xfrm>
            <a:off x="179512" y="620688"/>
            <a:ext cx="8793038" cy="547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p:cNvSpPr txBox="1">
            <a:spLocks noChangeArrowheads="1"/>
          </p:cNvSpPr>
          <p:nvPr/>
        </p:nvSpPr>
        <p:spPr bwMode="auto">
          <a:xfrm>
            <a:off x="2837222" y="6381786"/>
            <a:ext cx="3095719" cy="400110"/>
          </a:xfrm>
          <a:prstGeom prst="rect">
            <a:avLst/>
          </a:prstGeom>
          <a:ln/>
          <a:extLst/>
        </p:spPr>
        <p:style>
          <a:lnRef idx="3">
            <a:schemeClr val="lt1"/>
          </a:lnRef>
          <a:fillRef idx="1">
            <a:schemeClr val="accent1"/>
          </a:fillRef>
          <a:effectRef idx="1">
            <a:schemeClr val="accent1"/>
          </a:effectRef>
          <a:fontRef idx="minor">
            <a:schemeClr val="lt1"/>
          </a:fontRef>
        </p:style>
        <p:txBody>
          <a:bodyPr wrap="none">
            <a:spAutoFit/>
          </a:bodyPr>
          <a:lstStyle/>
          <a:p>
            <a:r>
              <a:rPr lang="pt-BR" sz="2000" dirty="0">
                <a:latin typeface="Tahoma" pitchFamily="34" charset="0"/>
              </a:rPr>
              <a:t>Comando “</a:t>
            </a:r>
            <a:r>
              <a:rPr lang="pt-BR" sz="2000" dirty="0" err="1">
                <a:latin typeface="Tahoma" pitchFamily="34" charset="0"/>
              </a:rPr>
              <a:t>who</a:t>
            </a:r>
            <a:r>
              <a:rPr lang="pt-BR" sz="2000" dirty="0">
                <a:latin typeface="Tahoma" pitchFamily="34" charset="0"/>
              </a:rPr>
              <a:t>” e “</a:t>
            </a:r>
            <a:r>
              <a:rPr lang="pt-BR" sz="2000" dirty="0" err="1">
                <a:latin typeface="Tahoma" pitchFamily="34" charset="0"/>
              </a:rPr>
              <a:t>whos</a:t>
            </a:r>
            <a:r>
              <a:rPr lang="pt-BR" sz="2000" dirty="0">
                <a:latin typeface="Tahoma" pitchFamily="34" charset="0"/>
              </a:rPr>
              <a:t>”</a:t>
            </a:r>
          </a:p>
        </p:txBody>
      </p:sp>
    </p:spTree>
    <p:extLst>
      <p:ext uri="{BB962C8B-B14F-4D97-AF65-F5344CB8AC3E}">
        <p14:creationId xmlns:p14="http://schemas.microsoft.com/office/powerpoint/2010/main" val="73840144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04" t="32249" r="23280" b="25745"/>
          <a:stretch/>
        </p:blipFill>
        <p:spPr bwMode="auto">
          <a:xfrm>
            <a:off x="457200" y="1133474"/>
            <a:ext cx="8070210" cy="379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54653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79" t="25323" r="19792" b="10336"/>
          <a:stretch/>
        </p:blipFill>
        <p:spPr bwMode="auto">
          <a:xfrm>
            <a:off x="765498" y="980728"/>
            <a:ext cx="7554189" cy="496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2428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11" t="26287" r="21815" b="8401"/>
          <a:stretch/>
        </p:blipFill>
        <p:spPr bwMode="auto">
          <a:xfrm>
            <a:off x="1043608" y="894978"/>
            <a:ext cx="6912768" cy="487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11549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2486025" y="2057400"/>
            <a:ext cx="47529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sz="9600">
                <a:latin typeface="Tahoma" pitchFamily="34" charset="0"/>
              </a:rPr>
              <a:t>Exemplo</a:t>
            </a:r>
          </a:p>
          <a:p>
            <a:pPr algn="ctr"/>
            <a:r>
              <a:rPr lang="pt-BR" sz="9600">
                <a:latin typeface="Tahoma" pitchFamily="34" charset="0"/>
              </a:rPr>
              <a:t>4</a:t>
            </a:r>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ChangeArrowheads="1"/>
          </p:cNvSpPr>
          <p:nvPr/>
        </p:nvSpPr>
        <p:spPr bwMode="auto">
          <a:xfrm>
            <a:off x="2305050" y="1676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l="16602" t="24977" r="4288" b="9865"/>
          <a:stretch>
            <a:fillRect/>
          </a:stretch>
        </p:blipFill>
        <p:spPr bwMode="auto">
          <a:xfrm>
            <a:off x="1752600" y="1371600"/>
            <a:ext cx="7391400" cy="4573588"/>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ChangeArrowheads="1"/>
          </p:cNvSpPr>
          <p:nvPr/>
        </p:nvSpPr>
        <p:spPr bwMode="auto">
          <a:xfrm>
            <a:off x="2714625" y="2795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l="16299" t="47748" r="17433" b="21985"/>
          <a:stretch>
            <a:fillRect/>
          </a:stretch>
        </p:blipFill>
        <p:spPr bwMode="auto">
          <a:xfrm>
            <a:off x="2057400" y="2438400"/>
            <a:ext cx="5286375" cy="1803400"/>
          </a:xfrm>
          <a:prstGeom prst="rect">
            <a:avLst/>
          </a:prstGeom>
          <a:noFill/>
          <a:extLst>
            <a:ext uri="{909E8E84-426E-40DD-AFC4-6F175D3DCCD1}">
              <a14:hiddenFill xmlns:a14="http://schemas.microsoft.com/office/drawing/2010/main">
                <a:solidFill>
                  <a:srgbClr val="FFFFFF"/>
                </a:solidFill>
              </a14:hiddenFill>
            </a:ext>
          </a:extLst>
        </p:spPr>
      </p:pic>
      <p:sp>
        <p:nvSpPr>
          <p:cNvPr id="77828" name="Rectangle 4"/>
          <p:cNvSpPr>
            <a:spLocks noChangeArrowheads="1"/>
          </p:cNvSpPr>
          <p:nvPr/>
        </p:nvSpPr>
        <p:spPr bwMode="auto">
          <a:xfrm>
            <a:off x="1676400" y="1219200"/>
            <a:ext cx="70104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pPr>
            <a:r>
              <a:rPr lang="en-US" sz="1800">
                <a:latin typeface="Tahoma" pitchFamily="34" charset="0"/>
                <a:cs typeface="Times New Roman" pitchFamily="18" charset="0"/>
              </a:rPr>
              <a:t>	</a:t>
            </a:r>
            <a:r>
              <a:rPr lang="en-US" sz="1800" b="1">
                <a:latin typeface="Tahoma" pitchFamily="34" charset="0"/>
                <a:cs typeface="Times New Roman" pitchFamily="18" charset="0"/>
              </a:rPr>
              <a:t>As equações diferenciais que descrevem </a:t>
            </a:r>
          </a:p>
          <a:p>
            <a:pPr>
              <a:lnSpc>
                <a:spcPct val="115000"/>
              </a:lnSpc>
            </a:pPr>
            <a:r>
              <a:rPr lang="en-US" sz="1800" b="1">
                <a:latin typeface="Tahoma" pitchFamily="34" charset="0"/>
                <a:cs typeface="Times New Roman" pitchFamily="18" charset="0"/>
              </a:rPr>
              <a:t>o processo são:</a:t>
            </a:r>
          </a:p>
        </p:txBody>
      </p:sp>
      <p:sp>
        <p:nvSpPr>
          <p:cNvPr id="77829" name="AutoShape 5"/>
          <p:cNvSpPr>
            <a:spLocks noChangeArrowheads="1"/>
          </p:cNvSpPr>
          <p:nvPr/>
        </p:nvSpPr>
        <p:spPr bwMode="auto">
          <a:xfrm>
            <a:off x="6858000" y="2514600"/>
            <a:ext cx="1028700" cy="457200"/>
          </a:xfrm>
          <a:prstGeom prst="leftArrow">
            <a:avLst>
              <a:gd name="adj1" fmla="val 34444"/>
              <a:gd name="adj2" fmla="val 6761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77830" name="AutoShape 6"/>
          <p:cNvSpPr>
            <a:spLocks noChangeArrowheads="1"/>
          </p:cNvSpPr>
          <p:nvPr/>
        </p:nvSpPr>
        <p:spPr bwMode="auto">
          <a:xfrm>
            <a:off x="7620000" y="3429000"/>
            <a:ext cx="1028700" cy="457200"/>
          </a:xfrm>
          <a:prstGeom prst="leftArrow">
            <a:avLst>
              <a:gd name="adj1" fmla="val 34444"/>
              <a:gd name="adj2" fmla="val 6761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77831" name="Rectangle 7"/>
          <p:cNvSpPr>
            <a:spLocks noChangeArrowheads="1"/>
          </p:cNvSpPr>
          <p:nvPr/>
        </p:nvSpPr>
        <p:spPr bwMode="auto">
          <a:xfrm>
            <a:off x="990600" y="4876800"/>
            <a:ext cx="7772400"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5000"/>
              </a:lnSpc>
              <a:tabLst>
                <a:tab pos="808038" algn="l"/>
              </a:tabLst>
            </a:pPr>
            <a:r>
              <a:rPr lang="en-US" sz="1800">
                <a:latin typeface="Tahoma" pitchFamily="34" charset="0"/>
                <a:cs typeface="Times New Roman" pitchFamily="18" charset="0"/>
              </a:rPr>
              <a:t>O modelo matemático do nosso reator CSTR tende ao estado estacionário. Ou seja, seus parâmetros tendem a ficar constantes no tempo infinito. Seria interessante introduzir perturbações em algumas variáveis e observar como o reator se comporta.</a:t>
            </a:r>
          </a:p>
          <a:p>
            <a:pPr eaLnBrk="0" hangingPunct="0">
              <a:tabLst>
                <a:tab pos="808038" algn="l"/>
              </a:tabLst>
            </a:pPr>
            <a:endParaRPr lang="en-US" sz="1800">
              <a:latin typeface="Tahoma" pitchFamily="34" charset="0"/>
            </a:endParaRPr>
          </a:p>
        </p:txBody>
      </p:sp>
      <p:sp>
        <p:nvSpPr>
          <p:cNvPr id="9" name="Retângulo 8"/>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143000" y="1828800"/>
            <a:ext cx="75438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228600" algn="ctr">
              <a:tabLst>
                <a:tab pos="808038" algn="l"/>
              </a:tabLst>
            </a:pPr>
            <a:r>
              <a:rPr lang="en-US" sz="1800" b="1">
                <a:latin typeface="Tahoma" pitchFamily="34" charset="0"/>
                <a:cs typeface="Times New Roman" pitchFamily="18" charset="0"/>
              </a:rPr>
              <a:t>Uma perturbação degrau em uma entrada </a:t>
            </a:r>
            <a:r>
              <a:rPr lang="en-US" sz="1800" b="1" i="1">
                <a:latin typeface="Tahoma" pitchFamily="34" charset="0"/>
                <a:cs typeface="Times New Roman" pitchFamily="18" charset="0"/>
              </a:rPr>
              <a:t>u </a:t>
            </a:r>
            <a:r>
              <a:rPr lang="en-US" sz="1800" b="1">
                <a:latin typeface="Tahoma" pitchFamily="34" charset="0"/>
                <a:cs typeface="Times New Roman" pitchFamily="18" charset="0"/>
              </a:rPr>
              <a:t>do sistema é tal que:</a:t>
            </a:r>
          </a:p>
          <a:p>
            <a:pPr indent="228600" algn="ctr" eaLnBrk="0" hangingPunct="0">
              <a:tabLst>
                <a:tab pos="808038" algn="l"/>
              </a:tabLst>
            </a:pPr>
            <a:r>
              <a:rPr lang="en-US" sz="1800">
                <a:solidFill>
                  <a:srgbClr val="3737CC"/>
                </a:solidFill>
                <a:latin typeface="Tahoma" pitchFamily="34" charset="0"/>
                <a:cs typeface="Times New Roman" pitchFamily="18" charset="0"/>
              </a:rPr>
              <a:t> </a:t>
            </a:r>
          </a:p>
          <a:p>
            <a:pPr indent="228600" algn="ctr" eaLnBrk="0" hangingPunct="0">
              <a:tabLst>
                <a:tab pos="808038" algn="l"/>
              </a:tabLst>
            </a:pPr>
            <a:endParaRPr lang="en-US" sz="1800">
              <a:latin typeface="Tahoma" pitchFamily="34" charset="0"/>
              <a:cs typeface="Times New Roman" pitchFamily="18" charset="0"/>
            </a:endParaRPr>
          </a:p>
          <a:p>
            <a:pPr indent="228600" algn="ctr" eaLnBrk="0" hangingPunct="0">
              <a:tabLst>
                <a:tab pos="808038" algn="l"/>
              </a:tabLst>
            </a:pPr>
            <a:r>
              <a:rPr lang="es-ES_tradnl" sz="1800">
                <a:latin typeface="Tahoma" pitchFamily="34" charset="0"/>
                <a:cs typeface="Times New Roman" pitchFamily="18" charset="0"/>
              </a:rPr>
              <a:t>u = u0 , 	  	t &lt; tdegrau</a:t>
            </a:r>
            <a:endParaRPr lang="en-US" sz="1800">
              <a:latin typeface="Tahoma" pitchFamily="34" charset="0"/>
              <a:cs typeface="Times New Roman" pitchFamily="18" charset="0"/>
            </a:endParaRPr>
          </a:p>
          <a:p>
            <a:pPr indent="228600" algn="ctr" eaLnBrk="0" hangingPunct="0">
              <a:tabLst>
                <a:tab pos="808038" algn="l"/>
              </a:tabLst>
            </a:pPr>
            <a:r>
              <a:rPr lang="es-ES_tradnl" sz="1800">
                <a:latin typeface="Tahoma" pitchFamily="34" charset="0"/>
                <a:cs typeface="Times New Roman" pitchFamily="18" charset="0"/>
              </a:rPr>
              <a:t>u = u0 + du,	 	t &gt; tdegrau</a:t>
            </a:r>
            <a:endParaRPr lang="en-US" sz="1800">
              <a:latin typeface="Tahoma" pitchFamily="34" charset="0"/>
              <a:cs typeface="Times New Roman" pitchFamily="18" charset="0"/>
            </a:endParaRPr>
          </a:p>
          <a:p>
            <a:pPr indent="228600" algn="ctr" eaLnBrk="0" hangingPunct="0">
              <a:tabLst>
                <a:tab pos="808038" algn="l"/>
              </a:tabLst>
            </a:pPr>
            <a:r>
              <a:rPr lang="es-ES_tradnl" sz="1800">
                <a:latin typeface="Tahoma" pitchFamily="34" charset="0"/>
                <a:cs typeface="Times New Roman" pitchFamily="18" charset="0"/>
              </a:rPr>
              <a:t> </a:t>
            </a:r>
          </a:p>
          <a:p>
            <a:pPr indent="228600" algn="ctr" eaLnBrk="0" hangingPunct="0">
              <a:tabLst>
                <a:tab pos="808038" algn="l"/>
              </a:tabLst>
            </a:pPr>
            <a:endParaRPr lang="es-ES_tradnl" sz="1800">
              <a:latin typeface="Tahoma" pitchFamily="34" charset="0"/>
              <a:cs typeface="Times New Roman" pitchFamily="18" charset="0"/>
            </a:endParaRPr>
          </a:p>
          <a:p>
            <a:pPr indent="228600" algn="ctr" eaLnBrk="0" hangingPunct="0">
              <a:tabLst>
                <a:tab pos="808038" algn="l"/>
              </a:tabLst>
            </a:pPr>
            <a:endParaRPr lang="en-US" sz="1800">
              <a:latin typeface="Tahoma" pitchFamily="34" charset="0"/>
              <a:cs typeface="Times New Roman" pitchFamily="18" charset="0"/>
            </a:endParaRPr>
          </a:p>
          <a:p>
            <a:pPr indent="228600" algn="ctr" eaLnBrk="0" hangingPunct="0">
              <a:tabLst>
                <a:tab pos="808038" algn="l"/>
              </a:tabLst>
            </a:pPr>
            <a:r>
              <a:rPr lang="es-ES_tradnl" sz="1800">
                <a:latin typeface="Tahoma" pitchFamily="34" charset="0"/>
                <a:cs typeface="Times New Roman" pitchFamily="18" charset="0"/>
              </a:rPr>
              <a:t> Ou seja: antes do degrau a entrada </a:t>
            </a:r>
            <a:r>
              <a:rPr lang="es-ES_tradnl" sz="1800" i="1">
                <a:latin typeface="Tahoma" pitchFamily="34" charset="0"/>
                <a:cs typeface="Times New Roman" pitchFamily="18" charset="0"/>
              </a:rPr>
              <a:t>u</a:t>
            </a:r>
            <a:r>
              <a:rPr lang="es-ES_tradnl" sz="1800">
                <a:latin typeface="Tahoma" pitchFamily="34" charset="0"/>
                <a:cs typeface="Times New Roman" pitchFamily="18" charset="0"/>
              </a:rPr>
              <a:t> vale </a:t>
            </a:r>
            <a:r>
              <a:rPr lang="es-ES_tradnl" sz="1800" i="1">
                <a:latin typeface="Tahoma" pitchFamily="34" charset="0"/>
                <a:cs typeface="Times New Roman" pitchFamily="18" charset="0"/>
              </a:rPr>
              <a:t>u0</a:t>
            </a:r>
            <a:r>
              <a:rPr lang="es-ES_tradnl" sz="1800">
                <a:latin typeface="Tahoma" pitchFamily="34" charset="0"/>
                <a:cs typeface="Times New Roman" pitchFamily="18" charset="0"/>
              </a:rPr>
              <a:t>. Após o tempo determinado para que o degrau ocorra (</a:t>
            </a:r>
            <a:r>
              <a:rPr lang="es-ES_tradnl" sz="1800" i="1">
                <a:latin typeface="Tahoma" pitchFamily="34" charset="0"/>
                <a:cs typeface="Times New Roman" pitchFamily="18" charset="0"/>
              </a:rPr>
              <a:t>tdegrau</a:t>
            </a:r>
            <a:r>
              <a:rPr lang="es-ES_tradnl" sz="1800">
                <a:latin typeface="Tahoma" pitchFamily="34" charset="0"/>
                <a:cs typeface="Times New Roman" pitchFamily="18" charset="0"/>
              </a:rPr>
              <a:t>) temos que </a:t>
            </a:r>
            <a:r>
              <a:rPr lang="es-ES_tradnl" sz="1800" i="1">
                <a:latin typeface="Tahoma" pitchFamily="34" charset="0"/>
                <a:cs typeface="Times New Roman" pitchFamily="18" charset="0"/>
              </a:rPr>
              <a:t>u</a:t>
            </a:r>
            <a:r>
              <a:rPr lang="es-ES_tradnl" sz="1800">
                <a:latin typeface="Tahoma" pitchFamily="34" charset="0"/>
                <a:cs typeface="Times New Roman" pitchFamily="18" charset="0"/>
              </a:rPr>
              <a:t> passa a valer  </a:t>
            </a:r>
            <a:r>
              <a:rPr lang="es-ES_tradnl" sz="1800" i="1">
                <a:latin typeface="Tahoma" pitchFamily="34" charset="0"/>
                <a:cs typeface="Times New Roman" pitchFamily="18" charset="0"/>
              </a:rPr>
              <a:t>u0 + du</a:t>
            </a:r>
            <a:r>
              <a:rPr lang="es-ES_tradnl" sz="1800">
                <a:latin typeface="Tahoma" pitchFamily="34" charset="0"/>
                <a:cs typeface="Times New Roman" pitchFamily="18" charset="0"/>
              </a:rPr>
              <a:t>.  </a:t>
            </a:r>
            <a:endParaRPr lang="es-ES_tradnl" sz="1800">
              <a:latin typeface="Tahoma" pitchFamily="34" charset="0"/>
            </a:endParaRPr>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905000" y="1676400"/>
            <a:ext cx="556260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Definição</a:t>
            </a:r>
            <a:r>
              <a:rPr lang="en-US" sz="1800" i="1" dirty="0">
                <a:latin typeface="Tahoma" pitchFamily="34" charset="0"/>
                <a:cs typeface="Times New Roman" pitchFamily="18" charset="0"/>
              </a:rPr>
              <a:t> das </a:t>
            </a:r>
            <a:r>
              <a:rPr lang="en-US" sz="1800" i="1" dirty="0" err="1">
                <a:latin typeface="Tahoma" pitchFamily="34" charset="0"/>
                <a:cs typeface="Times New Roman" pitchFamily="18" charset="0"/>
              </a:rPr>
              <a:t>constantes</a:t>
            </a:r>
            <a:r>
              <a:rPr lang="en-US" sz="1800" i="1" dirty="0">
                <a:latin typeface="Tahoma" pitchFamily="34" charset="0"/>
                <a:cs typeface="Times New Roman" pitchFamily="18" charset="0"/>
              </a:rPr>
              <a:t> do </a:t>
            </a:r>
            <a:r>
              <a:rPr lang="en-US" sz="1800" i="1" dirty="0" err="1">
                <a:latin typeface="Tahoma" pitchFamily="34" charset="0"/>
                <a:cs typeface="Times New Roman" pitchFamily="18" charset="0"/>
              </a:rPr>
              <a:t>modelo</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U =50; % BTU/(h.ft2.R)</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A = 120; % ft2</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DH = -30000; % BTU/</a:t>
            </a:r>
            <a:r>
              <a:rPr lang="en-US" sz="1800" i="1" dirty="0" err="1">
                <a:latin typeface="Tahoma" pitchFamily="34" charset="0"/>
                <a:cs typeface="Times New Roman" pitchFamily="18" charset="0"/>
              </a:rPr>
              <a:t>lbm</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Ro = 50; % </a:t>
            </a:r>
            <a:r>
              <a:rPr lang="en-US" sz="1800" i="1" dirty="0" err="1">
                <a:latin typeface="Tahoma" pitchFamily="34" charset="0"/>
                <a:cs typeface="Times New Roman" pitchFamily="18" charset="0"/>
              </a:rPr>
              <a:t>lb</a:t>
            </a:r>
            <a:r>
              <a:rPr lang="en-US" sz="1800" i="1" dirty="0">
                <a:latin typeface="Tahoma" pitchFamily="34" charset="0"/>
                <a:cs typeface="Times New Roman" pitchFamily="18" charset="0"/>
              </a:rPr>
              <a:t>/ft3</a:t>
            </a:r>
            <a:endParaRPr lang="en-US" sz="1800" dirty="0">
              <a:latin typeface="Tahoma" pitchFamily="34" charset="0"/>
              <a:cs typeface="Times New Roman" pitchFamily="18" charset="0"/>
            </a:endParaRPr>
          </a:p>
          <a:p>
            <a:pPr eaLnBrk="0" hangingPunct="0"/>
            <a:r>
              <a:rPr lang="en-US" sz="1800" i="1" dirty="0" err="1">
                <a:latin typeface="Tahoma" pitchFamily="34" charset="0"/>
                <a:cs typeface="Times New Roman" pitchFamily="18" charset="0"/>
              </a:rPr>
              <a:t>Cp</a:t>
            </a:r>
            <a:r>
              <a:rPr lang="en-US" sz="1800" i="1" dirty="0">
                <a:latin typeface="Tahoma" pitchFamily="34" charset="0"/>
                <a:cs typeface="Times New Roman" pitchFamily="18" charset="0"/>
              </a:rPr>
              <a:t> = 0.75; % BTU/(</a:t>
            </a:r>
            <a:r>
              <a:rPr lang="en-US" sz="1800" i="1" dirty="0" err="1">
                <a:latin typeface="Tahoma" pitchFamily="34" charset="0"/>
                <a:cs typeface="Times New Roman" pitchFamily="18" charset="0"/>
              </a:rPr>
              <a:t>lbm.R</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E = 30000; % BTU/</a:t>
            </a:r>
            <a:r>
              <a:rPr lang="en-US" sz="1800" i="1" dirty="0" err="1">
                <a:latin typeface="Tahoma" pitchFamily="34" charset="0"/>
                <a:cs typeface="Times New Roman" pitchFamily="18" charset="0"/>
              </a:rPr>
              <a:t>lbm</a:t>
            </a:r>
            <a:r>
              <a:rPr lang="en-US" sz="1800" i="1" dirty="0">
                <a:latin typeface="Tahoma" pitchFamily="34" charset="0"/>
                <a:cs typeface="Times New Roman" pitchFamily="18" charset="0"/>
              </a:rPr>
              <a:t>     R = 1.99; % BTU/(</a:t>
            </a:r>
            <a:r>
              <a:rPr lang="en-US" sz="1800" i="1" dirty="0" err="1">
                <a:latin typeface="Tahoma" pitchFamily="34" charset="0"/>
                <a:cs typeface="Times New Roman" pitchFamily="18" charset="0"/>
              </a:rPr>
              <a:t>lbm.R</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k0 = 7.08e10; % 1/h        V =48; % ft3</a:t>
            </a:r>
            <a:endParaRPr lang="en-US" sz="1800" dirty="0">
              <a:latin typeface="Tahoma" pitchFamily="34" charset="0"/>
              <a:cs typeface="Times New Roman" pitchFamily="18" charset="0"/>
            </a:endParaRPr>
          </a:p>
          <a:p>
            <a:pPr eaLnBrk="0" hangingPunct="0"/>
            <a:r>
              <a:rPr lang="en-US" sz="1800" i="1" dirty="0" err="1">
                <a:latin typeface="Tahoma" pitchFamily="34" charset="0"/>
                <a:cs typeface="Times New Roman" pitchFamily="18" charset="0"/>
              </a:rPr>
              <a:t>Te</a:t>
            </a:r>
            <a:r>
              <a:rPr lang="en-US" sz="1800" i="1" dirty="0">
                <a:latin typeface="Tahoma" pitchFamily="34" charset="0"/>
                <a:cs typeface="Times New Roman" pitchFamily="18" charset="0"/>
              </a:rPr>
              <a:t> = 580; %R                 </a:t>
            </a:r>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 = 550; %R</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Fe = 18; % ft3/h              </a:t>
            </a:r>
            <a:r>
              <a:rPr lang="en-US" sz="1800" i="1" dirty="0" err="1">
                <a:latin typeface="Tahoma" pitchFamily="34" charset="0"/>
                <a:cs typeface="Times New Roman" pitchFamily="18" charset="0"/>
              </a:rPr>
              <a:t>Cre</a:t>
            </a:r>
            <a:r>
              <a:rPr lang="en-US" sz="1800" i="1" dirty="0">
                <a:latin typeface="Tahoma" pitchFamily="34" charset="0"/>
                <a:cs typeface="Times New Roman" pitchFamily="18" charset="0"/>
              </a:rPr>
              <a:t> = 0.48; % </a:t>
            </a:r>
            <a:r>
              <a:rPr lang="en-US" sz="1800" i="1" dirty="0" err="1">
                <a:latin typeface="Tahoma" pitchFamily="34" charset="0"/>
                <a:cs typeface="Times New Roman" pitchFamily="18" charset="0"/>
              </a:rPr>
              <a:t>lbm</a:t>
            </a:r>
            <a:r>
              <a:rPr lang="en-US" sz="1800" i="1" dirty="0">
                <a:latin typeface="Tahoma" pitchFamily="34" charset="0"/>
                <a:cs typeface="Times New Roman" pitchFamily="18" charset="0"/>
              </a:rPr>
              <a:t>/ft3</a:t>
            </a:r>
            <a:endParaRPr lang="en-US" sz="1800" dirty="0">
              <a:latin typeface="Tahoma" pitchFamily="34" charset="0"/>
              <a:cs typeface="Times New Roman" pitchFamily="18" charset="0"/>
            </a:endParaRPr>
          </a:p>
          <a:p>
            <a:pPr eaLnBrk="0" hangingPunct="0"/>
            <a:r>
              <a:rPr lang="en-US" sz="1800" dirty="0">
                <a:latin typeface="Tahoma" pitchFamily="34" charset="0"/>
                <a:cs typeface="Times New Roman" pitchFamily="18" charset="0"/>
              </a:rPr>
              <a:t> </a:t>
            </a:r>
          </a:p>
          <a:p>
            <a:pPr eaLnBrk="0" hangingPunct="0"/>
            <a:r>
              <a:rPr lang="en-US" sz="1800" i="1" dirty="0">
                <a:latin typeface="Tahoma" pitchFamily="34" charset="0"/>
                <a:cs typeface="Times New Roman" pitchFamily="18" charset="0"/>
              </a:rPr>
              <a:t>% Tempo de </a:t>
            </a:r>
            <a:r>
              <a:rPr lang="en-US" sz="1800" i="1" dirty="0" err="1">
                <a:latin typeface="Tahoma" pitchFamily="34" charset="0"/>
                <a:cs typeface="Times New Roman" pitchFamily="18" charset="0"/>
              </a:rPr>
              <a:t>simulação</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t = 0.0 : 0.01 : 10.0; %h</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 </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Perturbação</a:t>
            </a: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na</a:t>
            </a: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vazão</a:t>
            </a:r>
            <a:r>
              <a:rPr lang="en-US" sz="1800" i="1" dirty="0">
                <a:latin typeface="Tahoma" pitchFamily="34" charset="0"/>
                <a:cs typeface="Times New Roman" pitchFamily="18" charset="0"/>
              </a:rPr>
              <a:t> de </a:t>
            </a:r>
            <a:r>
              <a:rPr lang="en-US" sz="1800" i="1" dirty="0" err="1">
                <a:latin typeface="Tahoma" pitchFamily="34" charset="0"/>
                <a:cs typeface="Times New Roman" pitchFamily="18" charset="0"/>
              </a:rPr>
              <a:t>entrada</a:t>
            </a:r>
            <a:endParaRPr lang="en-US" sz="1800" dirty="0">
              <a:latin typeface="Tahoma" pitchFamily="34" charset="0"/>
              <a:cs typeface="Times New Roman" pitchFamily="18" charset="0"/>
            </a:endParaRPr>
          </a:p>
          <a:p>
            <a:pPr eaLnBrk="0" hangingPunct="0"/>
            <a:r>
              <a:rPr lang="en-US" sz="1800" b="1" i="1" u="sng" dirty="0">
                <a:latin typeface="Tahoma" pitchFamily="34" charset="0"/>
                <a:cs typeface="Times New Roman" pitchFamily="18" charset="0"/>
              </a:rPr>
              <a:t>td = 5.0;   %Tempo </a:t>
            </a:r>
            <a:r>
              <a:rPr lang="en-US" sz="1800" b="1" i="1" u="sng" dirty="0" err="1">
                <a:latin typeface="Tahoma" pitchFamily="34" charset="0"/>
                <a:cs typeface="Times New Roman" pitchFamily="18" charset="0"/>
              </a:rPr>
              <a:t>onde</a:t>
            </a:r>
            <a:r>
              <a:rPr lang="en-US" sz="1800" b="1" i="1" u="sng" dirty="0">
                <a:latin typeface="Tahoma" pitchFamily="34" charset="0"/>
                <a:cs typeface="Times New Roman" pitchFamily="18" charset="0"/>
              </a:rPr>
              <a:t> </a:t>
            </a:r>
            <a:r>
              <a:rPr lang="en-US" sz="1800" b="1" i="1" u="sng" dirty="0" err="1">
                <a:latin typeface="Tahoma" pitchFamily="34" charset="0"/>
                <a:cs typeface="Times New Roman" pitchFamily="18" charset="0"/>
              </a:rPr>
              <a:t>ocorre</a:t>
            </a:r>
            <a:r>
              <a:rPr lang="en-US" sz="1800" b="1" i="1" u="sng" dirty="0">
                <a:latin typeface="Tahoma" pitchFamily="34" charset="0"/>
                <a:cs typeface="Times New Roman" pitchFamily="18" charset="0"/>
              </a:rPr>
              <a:t> o </a:t>
            </a:r>
            <a:r>
              <a:rPr lang="en-US" sz="1800" b="1" i="1" u="sng" dirty="0" err="1">
                <a:latin typeface="Tahoma" pitchFamily="34" charset="0"/>
                <a:cs typeface="Times New Roman" pitchFamily="18" charset="0"/>
              </a:rPr>
              <a:t>degrau</a:t>
            </a:r>
            <a:endParaRPr lang="en-US" sz="1800" dirty="0">
              <a:latin typeface="Tahoma" pitchFamily="34" charset="0"/>
              <a:cs typeface="Times New Roman" pitchFamily="18" charset="0"/>
            </a:endParaRPr>
          </a:p>
          <a:p>
            <a:pPr eaLnBrk="0" hangingPunct="0"/>
            <a:r>
              <a:rPr lang="pt-BR" sz="1800" b="1" i="1" u="sng" dirty="0" err="1">
                <a:latin typeface="Tahoma" pitchFamily="34" charset="0"/>
                <a:cs typeface="Times New Roman" pitchFamily="18" charset="0"/>
              </a:rPr>
              <a:t>fd</a:t>
            </a:r>
            <a:r>
              <a:rPr lang="pt-BR" sz="1800" b="1" i="1" u="sng" dirty="0">
                <a:latin typeface="Tahoma" pitchFamily="34" charset="0"/>
                <a:cs typeface="Times New Roman" pitchFamily="18" charset="0"/>
              </a:rPr>
              <a:t> = 2*Fe;  %Valor assumido após o degrau</a:t>
            </a:r>
            <a:r>
              <a:rPr lang="en-US" sz="1800" dirty="0">
                <a:latin typeface="Tahoma" pitchFamily="34" charset="0"/>
              </a:rPr>
              <a:t> </a:t>
            </a:r>
          </a:p>
        </p:txBody>
      </p:sp>
      <p:sp>
        <p:nvSpPr>
          <p:cNvPr id="79875" name="Text Box 3"/>
          <p:cNvSpPr txBox="1">
            <a:spLocks noChangeArrowheads="1"/>
          </p:cNvSpPr>
          <p:nvPr/>
        </p:nvSpPr>
        <p:spPr bwMode="auto">
          <a:xfrm>
            <a:off x="1524000" y="1066800"/>
            <a:ext cx="2452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b="1">
                <a:latin typeface="Tahoma" pitchFamily="34" charset="0"/>
              </a:rPr>
              <a:t>Programa principal:</a:t>
            </a:r>
          </a:p>
        </p:txBody>
      </p:sp>
      <p:sp>
        <p:nvSpPr>
          <p:cNvPr id="79877" name="Text Box 5"/>
          <p:cNvSpPr txBox="1">
            <a:spLocks noChangeArrowheads="1"/>
          </p:cNvSpPr>
          <p:nvPr/>
        </p:nvSpPr>
        <p:spPr bwMode="auto">
          <a:xfrm>
            <a:off x="7334250" y="6343650"/>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400" i="1">
                <a:latin typeface="Tahoma" pitchFamily="34" charset="0"/>
              </a:rPr>
              <a:t>continua...</a:t>
            </a:r>
          </a:p>
        </p:txBody>
      </p:sp>
      <p:sp>
        <p:nvSpPr>
          <p:cNvPr id="6" name="Retângulo 5"/>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447800" y="1752600"/>
            <a:ext cx="7696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pP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Condições</a:t>
            </a: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iniciais</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Cr0 = 0.16; % </a:t>
            </a:r>
            <a:r>
              <a:rPr lang="en-US" sz="1800" i="1" dirty="0" err="1">
                <a:latin typeface="Tahoma" pitchFamily="34" charset="0"/>
                <a:cs typeface="Times New Roman" pitchFamily="18" charset="0"/>
              </a:rPr>
              <a:t>lbm</a:t>
            </a:r>
            <a:r>
              <a:rPr lang="en-US" sz="1800" i="1" dirty="0">
                <a:latin typeface="Tahoma" pitchFamily="34" charset="0"/>
                <a:cs typeface="Times New Roman" pitchFamily="18" charset="0"/>
              </a:rPr>
              <a:t>/ft3</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T0 = 603; %R</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 % </a:t>
            </a:r>
            <a:r>
              <a:rPr lang="en-US" sz="1800" i="1" dirty="0" err="1">
                <a:latin typeface="Tahoma" pitchFamily="34" charset="0"/>
                <a:cs typeface="Times New Roman" pitchFamily="18" charset="0"/>
              </a:rPr>
              <a:t>Simulação</a:t>
            </a:r>
            <a:r>
              <a:rPr lang="en-US" sz="1800" i="1" dirty="0">
                <a:latin typeface="Tahoma" pitchFamily="34" charset="0"/>
                <a:cs typeface="Times New Roman" pitchFamily="18" charset="0"/>
              </a:rPr>
              <a:t> do </a:t>
            </a:r>
            <a:r>
              <a:rPr lang="en-US" sz="1800" i="1" dirty="0" err="1">
                <a:latin typeface="Tahoma" pitchFamily="34" charset="0"/>
                <a:cs typeface="Times New Roman" pitchFamily="18" charset="0"/>
              </a:rPr>
              <a:t>modelo</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t,y</a:t>
            </a:r>
            <a:r>
              <a:rPr lang="en-US" sz="1800" i="1" dirty="0">
                <a:latin typeface="Tahoma" pitchFamily="34" charset="0"/>
                <a:cs typeface="Times New Roman" pitchFamily="18" charset="0"/>
              </a:rPr>
              <a:t>] = ode45('</a:t>
            </a:r>
            <a:r>
              <a:rPr lang="en-US" sz="1800" i="1" dirty="0" err="1">
                <a:latin typeface="Tahoma" pitchFamily="34" charset="0"/>
                <a:cs typeface="Times New Roman" pitchFamily="18" charset="0"/>
              </a:rPr>
              <a:t>dcstrdeg</a:t>
            </a:r>
            <a:r>
              <a:rPr lang="en-US" sz="1800" i="1" dirty="0">
                <a:latin typeface="Tahoma" pitchFamily="34" charset="0"/>
                <a:cs typeface="Times New Roman" pitchFamily="18" charset="0"/>
              </a:rPr>
              <a:t>',t,[Cr0 T0],[],[U A DH Ro </a:t>
            </a:r>
            <a:r>
              <a:rPr lang="en-US" sz="1800" i="1" dirty="0" err="1">
                <a:latin typeface="Tahoma" pitchFamily="34" charset="0"/>
                <a:cs typeface="Times New Roman" pitchFamily="18" charset="0"/>
              </a:rPr>
              <a:t>Cp</a:t>
            </a:r>
            <a:r>
              <a:rPr lang="en-US" sz="1800" i="1" dirty="0">
                <a:latin typeface="Tahoma" pitchFamily="34" charset="0"/>
                <a:cs typeface="Times New Roman" pitchFamily="18" charset="0"/>
              </a:rPr>
              <a:t> E R k0 V </a:t>
            </a:r>
            <a:r>
              <a:rPr lang="en-US" sz="1800" i="1" dirty="0" err="1">
                <a:latin typeface="Tahoma" pitchFamily="34" charset="0"/>
                <a:cs typeface="Times New Roman" pitchFamily="18" charset="0"/>
              </a:rPr>
              <a:t>Te</a:t>
            </a: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 …</a:t>
            </a:r>
          </a:p>
          <a:p>
            <a:pPr eaLnBrk="0" hangingPunct="0">
              <a:lnSpc>
                <a:spcPct val="115000"/>
              </a:lnSpc>
            </a:pPr>
            <a:r>
              <a:rPr lang="en-US" sz="1800" i="1" dirty="0">
                <a:latin typeface="Tahoma" pitchFamily="34" charset="0"/>
                <a:cs typeface="Times New Roman" pitchFamily="18" charset="0"/>
              </a:rPr>
              <a:t> Fe </a:t>
            </a:r>
            <a:r>
              <a:rPr lang="en-US" sz="1800" i="1" dirty="0" err="1">
                <a:latin typeface="Tahoma" pitchFamily="34" charset="0"/>
                <a:cs typeface="Times New Roman" pitchFamily="18" charset="0"/>
              </a:rPr>
              <a:t>Cre</a:t>
            </a:r>
            <a:r>
              <a:rPr lang="en-US" sz="1800" i="1" dirty="0">
                <a:latin typeface="Tahoma" pitchFamily="34" charset="0"/>
                <a:cs typeface="Times New Roman" pitchFamily="18" charset="0"/>
              </a:rPr>
              <a:t>],</a:t>
            </a:r>
            <a:r>
              <a:rPr lang="en-US" sz="1800" b="1" i="1" u="sng" dirty="0">
                <a:latin typeface="Tahoma" pitchFamily="34" charset="0"/>
                <a:cs typeface="Times New Roman" pitchFamily="18" charset="0"/>
              </a:rPr>
              <a:t>[td </a:t>
            </a:r>
            <a:r>
              <a:rPr lang="en-US" sz="1800" b="1" i="1" u="sng" dirty="0" err="1">
                <a:latin typeface="Tahoma" pitchFamily="34" charset="0"/>
                <a:cs typeface="Times New Roman" pitchFamily="18" charset="0"/>
              </a:rPr>
              <a:t>fd</a:t>
            </a:r>
            <a:r>
              <a:rPr lang="en-US" sz="1800" b="1" i="1" u="sng" dirty="0">
                <a:latin typeface="Tahoma" pitchFamily="34" charset="0"/>
                <a:cs typeface="Times New Roman" pitchFamily="18" charset="0"/>
              </a:rPr>
              <a:t>]</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Visualização</a:t>
            </a:r>
            <a:r>
              <a:rPr lang="en-US" sz="1800" i="1" dirty="0">
                <a:latin typeface="Tahoma" pitchFamily="34" charset="0"/>
                <a:cs typeface="Times New Roman" pitchFamily="18" charset="0"/>
              </a:rPr>
              <a:t> da </a:t>
            </a:r>
            <a:r>
              <a:rPr lang="en-US" sz="1800" i="1" dirty="0" err="1">
                <a:latin typeface="Tahoma" pitchFamily="34" charset="0"/>
                <a:cs typeface="Times New Roman" pitchFamily="18" charset="0"/>
              </a:rPr>
              <a:t>simulação</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figure(1);</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plot(</a:t>
            </a:r>
            <a:r>
              <a:rPr lang="en-US" sz="1800" i="1" dirty="0" err="1">
                <a:latin typeface="Tahoma" pitchFamily="34" charset="0"/>
                <a:cs typeface="Times New Roman" pitchFamily="18" charset="0"/>
              </a:rPr>
              <a:t>t,y</a:t>
            </a:r>
            <a:r>
              <a:rPr lang="en-US" sz="1800" i="1" dirty="0">
                <a:latin typeface="Tahoma" pitchFamily="34" charset="0"/>
                <a:cs typeface="Times New Roman" pitchFamily="18" charset="0"/>
              </a:rPr>
              <a:t>(:,1)); title('CSTR com </a:t>
            </a:r>
            <a:r>
              <a:rPr lang="en-US" sz="1800" i="1" dirty="0" err="1">
                <a:latin typeface="Tahoma" pitchFamily="34" charset="0"/>
                <a:cs typeface="Times New Roman" pitchFamily="18" charset="0"/>
              </a:rPr>
              <a:t>Reação</a:t>
            </a: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Exotérmica</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lnSpc>
                <a:spcPct val="115000"/>
              </a:lnSpc>
            </a:pPr>
            <a:r>
              <a:rPr lang="en-US" sz="1800" i="1" dirty="0" err="1">
                <a:latin typeface="Tahoma" pitchFamily="34" charset="0"/>
                <a:cs typeface="Times New Roman" pitchFamily="18" charset="0"/>
              </a:rPr>
              <a:t>xlabel</a:t>
            </a:r>
            <a:r>
              <a:rPr lang="en-US" sz="1800" i="1" dirty="0">
                <a:latin typeface="Tahoma" pitchFamily="34" charset="0"/>
                <a:cs typeface="Times New Roman" pitchFamily="18" charset="0"/>
              </a:rPr>
              <a:t>('Tempo (h)'); </a:t>
            </a:r>
            <a:r>
              <a:rPr lang="en-US" sz="1800" i="1" dirty="0" err="1">
                <a:latin typeface="Tahoma" pitchFamily="34" charset="0"/>
                <a:cs typeface="Times New Roman" pitchFamily="18" charset="0"/>
              </a:rPr>
              <a:t>ylabel</a:t>
            </a:r>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Concentração</a:t>
            </a:r>
            <a:r>
              <a:rPr lang="en-US" sz="1800" i="1" dirty="0">
                <a:latin typeface="Tahoma" pitchFamily="34" charset="0"/>
                <a:cs typeface="Times New Roman" pitchFamily="18" charset="0"/>
              </a:rPr>
              <a:t> de </a:t>
            </a:r>
            <a:r>
              <a:rPr lang="en-US" sz="1800" i="1" dirty="0" err="1">
                <a:latin typeface="Tahoma" pitchFamily="34" charset="0"/>
                <a:cs typeface="Times New Roman" pitchFamily="18" charset="0"/>
              </a:rPr>
              <a:t>Reagente</a:t>
            </a: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lbm</a:t>
            </a:r>
            <a:r>
              <a:rPr lang="en-US" sz="1800" i="1" dirty="0">
                <a:latin typeface="Tahoma" pitchFamily="34" charset="0"/>
                <a:cs typeface="Times New Roman" pitchFamily="18" charset="0"/>
              </a:rPr>
              <a:t>/ft3)');</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figure(2);</a:t>
            </a:r>
            <a:endParaRPr lang="en-US" sz="1800" dirty="0">
              <a:latin typeface="Tahoma" pitchFamily="34" charset="0"/>
              <a:cs typeface="Times New Roman" pitchFamily="18" charset="0"/>
            </a:endParaRPr>
          </a:p>
          <a:p>
            <a:pPr eaLnBrk="0" hangingPunct="0">
              <a:lnSpc>
                <a:spcPct val="115000"/>
              </a:lnSpc>
            </a:pPr>
            <a:r>
              <a:rPr lang="en-US" sz="1800" i="1" dirty="0">
                <a:latin typeface="Tahoma" pitchFamily="34" charset="0"/>
                <a:cs typeface="Times New Roman" pitchFamily="18" charset="0"/>
              </a:rPr>
              <a:t>plot(</a:t>
            </a:r>
            <a:r>
              <a:rPr lang="en-US" sz="1800" i="1" dirty="0" err="1">
                <a:latin typeface="Tahoma" pitchFamily="34" charset="0"/>
                <a:cs typeface="Times New Roman" pitchFamily="18" charset="0"/>
              </a:rPr>
              <a:t>t,y</a:t>
            </a:r>
            <a:r>
              <a:rPr lang="en-US" sz="1800" i="1" dirty="0">
                <a:latin typeface="Tahoma" pitchFamily="34" charset="0"/>
                <a:cs typeface="Times New Roman" pitchFamily="18" charset="0"/>
              </a:rPr>
              <a:t>(:,2)); title('CSTR com </a:t>
            </a:r>
            <a:r>
              <a:rPr lang="en-US" sz="1800" i="1" dirty="0" err="1">
                <a:latin typeface="Tahoma" pitchFamily="34" charset="0"/>
                <a:cs typeface="Times New Roman" pitchFamily="18" charset="0"/>
              </a:rPr>
              <a:t>Reação</a:t>
            </a: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Exotérmica</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lnSpc>
                <a:spcPct val="115000"/>
              </a:lnSpc>
            </a:pPr>
            <a:r>
              <a:rPr lang="en-US" sz="1800" i="1" dirty="0" err="1">
                <a:latin typeface="Tahoma" pitchFamily="34" charset="0"/>
                <a:cs typeface="Times New Roman" pitchFamily="18" charset="0"/>
              </a:rPr>
              <a:t>xlabel</a:t>
            </a:r>
            <a:r>
              <a:rPr lang="en-US" sz="1800" i="1" dirty="0">
                <a:latin typeface="Tahoma" pitchFamily="34" charset="0"/>
                <a:cs typeface="Times New Roman" pitchFamily="18" charset="0"/>
              </a:rPr>
              <a:t>('Tempo (h)'); </a:t>
            </a:r>
            <a:r>
              <a:rPr lang="pt-BR" sz="1800" i="1" dirty="0" err="1">
                <a:latin typeface="Tahoma" pitchFamily="34" charset="0"/>
                <a:cs typeface="Times New Roman" pitchFamily="18" charset="0"/>
              </a:rPr>
              <a:t>ylabel</a:t>
            </a:r>
            <a:r>
              <a:rPr lang="pt-BR" sz="1800" i="1" dirty="0">
                <a:latin typeface="Tahoma" pitchFamily="34" charset="0"/>
                <a:cs typeface="Times New Roman" pitchFamily="18" charset="0"/>
              </a:rPr>
              <a:t>('Temperatura (R)');</a:t>
            </a:r>
            <a:r>
              <a:rPr lang="en-US" sz="1800" dirty="0">
                <a:latin typeface="Tahoma" pitchFamily="34" charset="0"/>
              </a:rPr>
              <a:t> </a:t>
            </a:r>
          </a:p>
          <a:p>
            <a:pPr eaLnBrk="0" hangingPunct="0"/>
            <a:endParaRPr lang="en-US" sz="1800" dirty="0">
              <a:latin typeface="Tahoma" pitchFamily="34" charset="0"/>
              <a:cs typeface="Times New Roman" pitchFamily="18" charset="0"/>
            </a:endParaRPr>
          </a:p>
        </p:txBody>
      </p:sp>
      <p:sp>
        <p:nvSpPr>
          <p:cNvPr id="80899" name="Text Box 3"/>
          <p:cNvSpPr txBox="1">
            <a:spLocks noChangeArrowheads="1"/>
          </p:cNvSpPr>
          <p:nvPr/>
        </p:nvSpPr>
        <p:spPr bwMode="auto">
          <a:xfrm>
            <a:off x="1219200" y="1066800"/>
            <a:ext cx="412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b="1">
                <a:latin typeface="Tahoma" pitchFamily="34" charset="0"/>
              </a:rPr>
              <a:t>Programa principal (continuação):</a:t>
            </a:r>
          </a:p>
        </p:txBody>
      </p:sp>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905000" y="2133600"/>
            <a:ext cx="6019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i="1" dirty="0">
                <a:latin typeface="Tahoma" pitchFamily="34" charset="0"/>
                <a:cs typeface="Times New Roman" pitchFamily="18" charset="0"/>
              </a:rPr>
              <a:t>function </a:t>
            </a:r>
            <a:r>
              <a:rPr lang="en-US" sz="1800" i="1" dirty="0" err="1">
                <a:latin typeface="Tahoma" pitchFamily="34" charset="0"/>
                <a:cs typeface="Times New Roman" pitchFamily="18" charset="0"/>
              </a:rPr>
              <a:t>dy</a:t>
            </a:r>
            <a:r>
              <a:rPr lang="en-US" sz="1800" i="1" dirty="0">
                <a:latin typeface="Tahoma" pitchFamily="34" charset="0"/>
                <a:cs typeface="Times New Roman" pitchFamily="18" charset="0"/>
              </a:rPr>
              <a:t> = </a:t>
            </a:r>
            <a:r>
              <a:rPr lang="en-US" sz="1800" i="1" dirty="0" err="1">
                <a:latin typeface="Tahoma" pitchFamily="34" charset="0"/>
                <a:cs typeface="Times New Roman" pitchFamily="18" charset="0"/>
              </a:rPr>
              <a:t>dcstrdeg</a:t>
            </a:r>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t,y,flag,par,deg</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 </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U = par(1);     A = par(2);</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DH = par(3);  Ro = par(4);</a:t>
            </a:r>
            <a:endParaRPr lang="en-US" sz="1800" dirty="0">
              <a:latin typeface="Tahoma" pitchFamily="34" charset="0"/>
              <a:cs typeface="Times New Roman" pitchFamily="18" charset="0"/>
            </a:endParaRPr>
          </a:p>
          <a:p>
            <a:pPr eaLnBrk="0" hangingPunct="0"/>
            <a:r>
              <a:rPr lang="en-US" sz="1800" i="1" dirty="0" err="1">
                <a:latin typeface="Tahoma" pitchFamily="34" charset="0"/>
                <a:cs typeface="Times New Roman" pitchFamily="18" charset="0"/>
              </a:rPr>
              <a:t>Cp</a:t>
            </a:r>
            <a:r>
              <a:rPr lang="en-US" sz="1800" i="1" dirty="0">
                <a:latin typeface="Tahoma" pitchFamily="34" charset="0"/>
                <a:cs typeface="Times New Roman" pitchFamily="18" charset="0"/>
              </a:rPr>
              <a:t> = par(5);   E = par(6);</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R = par(7);     k0 = par(8);</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V = par(9);     </a:t>
            </a:r>
            <a:r>
              <a:rPr lang="en-US" sz="1800" i="1" dirty="0" err="1">
                <a:latin typeface="Tahoma" pitchFamily="34" charset="0"/>
                <a:cs typeface="Times New Roman" pitchFamily="18" charset="0"/>
              </a:rPr>
              <a:t>Te</a:t>
            </a:r>
            <a:r>
              <a:rPr lang="en-US" sz="1800" i="1" dirty="0">
                <a:latin typeface="Tahoma" pitchFamily="34" charset="0"/>
                <a:cs typeface="Times New Roman" pitchFamily="18" charset="0"/>
              </a:rPr>
              <a:t> = par(10);</a:t>
            </a:r>
            <a:endParaRPr lang="en-US" sz="1800" dirty="0">
              <a:latin typeface="Tahoma" pitchFamily="34" charset="0"/>
              <a:cs typeface="Times New Roman" pitchFamily="18" charset="0"/>
            </a:endParaRPr>
          </a:p>
          <a:p>
            <a:pPr eaLnBrk="0" hangingPunct="0"/>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 = par(11);</a:t>
            </a:r>
            <a:endParaRPr lang="en-US" sz="1800" dirty="0">
              <a:latin typeface="Tahoma" pitchFamily="34" charset="0"/>
              <a:cs typeface="Times New Roman" pitchFamily="18" charset="0"/>
            </a:endParaRPr>
          </a:p>
          <a:p>
            <a:pPr eaLnBrk="0" hangingPunct="0"/>
            <a:r>
              <a:rPr lang="en-US" sz="1800" i="1" dirty="0">
                <a:latin typeface="Tahoma" pitchFamily="34" charset="0"/>
                <a:cs typeface="Times New Roman" pitchFamily="18" charset="0"/>
              </a:rPr>
              <a:t> </a:t>
            </a:r>
          </a:p>
          <a:p>
            <a:pPr eaLnBrk="0" hangingPunct="0"/>
            <a:endParaRPr lang="en-US" sz="1800" dirty="0">
              <a:latin typeface="Tahoma" pitchFamily="34" charset="0"/>
              <a:cs typeface="Times New Roman" pitchFamily="18" charset="0"/>
            </a:endParaRPr>
          </a:p>
        </p:txBody>
      </p:sp>
      <p:sp>
        <p:nvSpPr>
          <p:cNvPr id="81923" name="Text Box 3"/>
          <p:cNvSpPr txBox="1">
            <a:spLocks noChangeArrowheads="1"/>
          </p:cNvSpPr>
          <p:nvPr/>
        </p:nvSpPr>
        <p:spPr bwMode="auto">
          <a:xfrm>
            <a:off x="1143000" y="13716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b="1">
                <a:latin typeface="Tahoma" pitchFamily="34" charset="0"/>
              </a:rPr>
              <a:t>Função “</a:t>
            </a:r>
            <a:r>
              <a:rPr lang="pt-BR" sz="1800" b="1" i="1">
                <a:latin typeface="Tahoma" pitchFamily="34" charset="0"/>
              </a:rPr>
              <a:t>dcstrdeg”</a:t>
            </a:r>
            <a:r>
              <a:rPr lang="pt-BR" sz="1800" b="1">
                <a:latin typeface="Tahoma" pitchFamily="34" charset="0"/>
              </a:rPr>
              <a:t>:</a:t>
            </a:r>
          </a:p>
        </p:txBody>
      </p:sp>
      <p:sp>
        <p:nvSpPr>
          <p:cNvPr id="81925" name="Text Box 5"/>
          <p:cNvSpPr txBox="1">
            <a:spLocks noChangeArrowheads="1"/>
          </p:cNvSpPr>
          <p:nvPr/>
        </p:nvSpPr>
        <p:spPr bwMode="auto">
          <a:xfrm>
            <a:off x="5105400" y="4724400"/>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400" i="1">
                <a:latin typeface="Tahoma" pitchFamily="34" charset="0"/>
              </a:rPr>
              <a:t>continua...</a:t>
            </a:r>
          </a:p>
        </p:txBody>
      </p:sp>
      <p:sp>
        <p:nvSpPr>
          <p:cNvPr id="6" name="Retângulo 5"/>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72" t="11959" r="26322" b="31602"/>
          <a:stretch/>
        </p:blipFill>
        <p:spPr bwMode="auto">
          <a:xfrm>
            <a:off x="1067619" y="577825"/>
            <a:ext cx="6480720" cy="528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6692615" y="1733907"/>
            <a:ext cx="1693092" cy="83099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BR" dirty="0" smtClean="0"/>
              <a:t>Limpar tela:</a:t>
            </a:r>
          </a:p>
          <a:p>
            <a:pPr algn="ctr"/>
            <a:r>
              <a:rPr lang="pt-BR" dirty="0" smtClean="0"/>
              <a:t> </a:t>
            </a:r>
            <a:r>
              <a:rPr lang="pt-BR" dirty="0" err="1" smtClean="0"/>
              <a:t>clc</a:t>
            </a:r>
            <a:endParaRPr lang="pt-BR" dirty="0"/>
          </a:p>
        </p:txBody>
      </p:sp>
      <p:sp>
        <p:nvSpPr>
          <p:cNvPr id="4" name="Retângulo 3"/>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sp>
        <p:nvSpPr>
          <p:cNvPr id="5" name="CaixaDeTexto 4"/>
          <p:cNvSpPr txBox="1"/>
          <p:nvPr/>
        </p:nvSpPr>
        <p:spPr>
          <a:xfrm>
            <a:off x="6701793" y="3861048"/>
            <a:ext cx="1672253" cy="83099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BR" dirty="0" smtClean="0"/>
              <a:t>Use as setas</a:t>
            </a:r>
          </a:p>
          <a:p>
            <a:r>
              <a:rPr lang="pt-BR" dirty="0" smtClean="0"/>
              <a:t>do teclado.</a:t>
            </a:r>
            <a:endParaRPr lang="pt-BR" dirty="0"/>
          </a:p>
        </p:txBody>
      </p:sp>
    </p:spTree>
    <p:extLst>
      <p:ext uri="{BB962C8B-B14F-4D97-AF65-F5344CB8AC3E}">
        <p14:creationId xmlns:p14="http://schemas.microsoft.com/office/powerpoint/2010/main" val="378009250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971550" y="1543050"/>
            <a:ext cx="8077200" cy="449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i="1" dirty="0">
                <a:latin typeface="Tahoma" pitchFamily="34" charset="0"/>
                <a:cs typeface="Times New Roman" pitchFamily="18" charset="0"/>
              </a:rPr>
              <a:t>%</a:t>
            </a:r>
            <a:r>
              <a:rPr lang="en-US" sz="1800" i="1" dirty="0" err="1">
                <a:latin typeface="Tahoma" pitchFamily="34" charset="0"/>
                <a:cs typeface="Times New Roman" pitchFamily="18" charset="0"/>
              </a:rPr>
              <a:t>Verifica</a:t>
            </a:r>
            <a:r>
              <a:rPr lang="en-US" sz="1800" i="1" dirty="0">
                <a:latin typeface="Tahoma" pitchFamily="34" charset="0"/>
                <a:cs typeface="Times New Roman" pitchFamily="18" charset="0"/>
              </a:rPr>
              <a:t> a </a:t>
            </a:r>
            <a:r>
              <a:rPr lang="en-US" sz="1800" i="1" dirty="0" err="1">
                <a:latin typeface="Tahoma" pitchFamily="34" charset="0"/>
                <a:cs typeface="Times New Roman" pitchFamily="18" charset="0"/>
              </a:rPr>
              <a:t>ocorrência</a:t>
            </a:r>
            <a:r>
              <a:rPr lang="en-US" sz="1800" i="1" dirty="0">
                <a:latin typeface="Tahoma" pitchFamily="34" charset="0"/>
                <a:cs typeface="Times New Roman" pitchFamily="18" charset="0"/>
              </a:rPr>
              <a:t> de </a:t>
            </a:r>
            <a:r>
              <a:rPr lang="en-US" sz="1800" i="1" dirty="0" err="1">
                <a:latin typeface="Tahoma" pitchFamily="34" charset="0"/>
                <a:cs typeface="Times New Roman" pitchFamily="18" charset="0"/>
              </a:rPr>
              <a:t>degrau</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spcBef>
                <a:spcPct val="50000"/>
              </a:spcBef>
            </a:pPr>
            <a:r>
              <a:rPr lang="en-US" sz="1800" i="1" dirty="0">
                <a:latin typeface="Tahoma" pitchFamily="34" charset="0"/>
                <a:cs typeface="Times New Roman" pitchFamily="18" charset="0"/>
              </a:rPr>
              <a:t>if t &gt;= </a:t>
            </a:r>
            <a:r>
              <a:rPr lang="en-US" sz="1800" i="1" dirty="0" err="1">
                <a:latin typeface="Tahoma" pitchFamily="34" charset="0"/>
                <a:cs typeface="Times New Roman" pitchFamily="18" charset="0"/>
              </a:rPr>
              <a:t>deg</a:t>
            </a:r>
            <a:r>
              <a:rPr lang="en-US" sz="1800" i="1" dirty="0">
                <a:latin typeface="Tahoma" pitchFamily="34" charset="0"/>
                <a:cs typeface="Times New Roman" pitchFamily="18" charset="0"/>
              </a:rPr>
              <a:t>(1)</a:t>
            </a:r>
            <a:endParaRPr lang="en-US" sz="1800" dirty="0">
              <a:latin typeface="Tahoma" pitchFamily="34" charset="0"/>
              <a:cs typeface="Times New Roman" pitchFamily="18" charset="0"/>
            </a:endParaRPr>
          </a:p>
          <a:p>
            <a:pPr eaLnBrk="0" hangingPunct="0">
              <a:spcBef>
                <a:spcPct val="50000"/>
              </a:spcBef>
            </a:pPr>
            <a:r>
              <a:rPr lang="en-US" sz="1800" i="1" dirty="0">
                <a:latin typeface="Tahoma" pitchFamily="34" charset="0"/>
                <a:cs typeface="Times New Roman" pitchFamily="18" charset="0"/>
              </a:rPr>
              <a:t>       Fe = </a:t>
            </a:r>
            <a:r>
              <a:rPr lang="en-US" sz="1800" i="1" dirty="0" err="1">
                <a:latin typeface="Tahoma" pitchFamily="34" charset="0"/>
                <a:cs typeface="Times New Roman" pitchFamily="18" charset="0"/>
              </a:rPr>
              <a:t>deg</a:t>
            </a:r>
            <a:r>
              <a:rPr lang="en-US" sz="1800" i="1" dirty="0">
                <a:latin typeface="Tahoma" pitchFamily="34" charset="0"/>
                <a:cs typeface="Times New Roman" pitchFamily="18" charset="0"/>
              </a:rPr>
              <a:t>(2);</a:t>
            </a:r>
            <a:endParaRPr lang="en-US" sz="1800" dirty="0">
              <a:latin typeface="Tahoma" pitchFamily="34" charset="0"/>
              <a:cs typeface="Times New Roman" pitchFamily="18" charset="0"/>
            </a:endParaRPr>
          </a:p>
          <a:p>
            <a:pPr eaLnBrk="0" hangingPunct="0">
              <a:spcBef>
                <a:spcPct val="50000"/>
              </a:spcBef>
            </a:pPr>
            <a:r>
              <a:rPr lang="en-US" sz="1800" i="1" dirty="0">
                <a:latin typeface="Tahoma" pitchFamily="34" charset="0"/>
                <a:cs typeface="Times New Roman" pitchFamily="18" charset="0"/>
              </a:rPr>
              <a:t>   else</a:t>
            </a:r>
            <a:endParaRPr lang="en-US" sz="1800" dirty="0">
              <a:latin typeface="Tahoma" pitchFamily="34" charset="0"/>
              <a:cs typeface="Times New Roman" pitchFamily="18" charset="0"/>
            </a:endParaRPr>
          </a:p>
          <a:p>
            <a:pPr eaLnBrk="0" hangingPunct="0">
              <a:spcBef>
                <a:spcPct val="50000"/>
              </a:spcBef>
            </a:pPr>
            <a:r>
              <a:rPr lang="en-US" sz="1800" i="1" dirty="0">
                <a:latin typeface="Tahoma" pitchFamily="34" charset="0"/>
                <a:cs typeface="Times New Roman" pitchFamily="18" charset="0"/>
              </a:rPr>
              <a:t>       Fe = par(12);</a:t>
            </a:r>
            <a:endParaRPr lang="en-US" sz="1800" dirty="0">
              <a:latin typeface="Tahoma" pitchFamily="34" charset="0"/>
              <a:cs typeface="Times New Roman" pitchFamily="18" charset="0"/>
            </a:endParaRPr>
          </a:p>
          <a:p>
            <a:pPr eaLnBrk="0" hangingPunct="0">
              <a:spcBef>
                <a:spcPct val="50000"/>
              </a:spcBef>
            </a:pPr>
            <a:r>
              <a:rPr lang="en-US" sz="1800" i="1" dirty="0">
                <a:latin typeface="Tahoma" pitchFamily="34" charset="0"/>
                <a:cs typeface="Times New Roman" pitchFamily="18" charset="0"/>
              </a:rPr>
              <a:t>end;</a:t>
            </a:r>
            <a:endParaRPr lang="en-US" sz="1800" dirty="0">
              <a:latin typeface="Tahoma" pitchFamily="34" charset="0"/>
              <a:cs typeface="Times New Roman" pitchFamily="18" charset="0"/>
            </a:endParaRPr>
          </a:p>
          <a:p>
            <a:pPr eaLnBrk="0" hangingPunct="0">
              <a:spcBef>
                <a:spcPct val="50000"/>
              </a:spcBef>
            </a:pP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Cre</a:t>
            </a:r>
            <a:r>
              <a:rPr lang="en-US" sz="1800" i="1" dirty="0">
                <a:latin typeface="Tahoma" pitchFamily="34" charset="0"/>
                <a:cs typeface="Times New Roman" pitchFamily="18" charset="0"/>
              </a:rPr>
              <a:t> = par(13);</a:t>
            </a:r>
            <a:endParaRPr lang="en-US" sz="1800" dirty="0">
              <a:latin typeface="Tahoma" pitchFamily="34" charset="0"/>
              <a:cs typeface="Times New Roman" pitchFamily="18" charset="0"/>
            </a:endParaRPr>
          </a:p>
          <a:p>
            <a:pPr eaLnBrk="0" hangingPunct="0">
              <a:spcBef>
                <a:spcPct val="50000"/>
              </a:spcBef>
            </a:pPr>
            <a:r>
              <a:rPr lang="en-US" sz="1800" i="1" dirty="0">
                <a:latin typeface="Tahoma" pitchFamily="34" charset="0"/>
                <a:cs typeface="Times New Roman" pitchFamily="18" charset="0"/>
              </a:rPr>
              <a:t> </a:t>
            </a:r>
            <a:r>
              <a:rPr lang="en-US" sz="1800" i="1" dirty="0" err="1">
                <a:latin typeface="Tahoma" pitchFamily="34" charset="0"/>
                <a:cs typeface="Times New Roman" pitchFamily="18" charset="0"/>
              </a:rPr>
              <a:t>dy</a:t>
            </a:r>
            <a:r>
              <a:rPr lang="en-US" sz="1800" i="1" dirty="0">
                <a:latin typeface="Tahoma" pitchFamily="34" charset="0"/>
                <a:cs typeface="Times New Roman" pitchFamily="18" charset="0"/>
              </a:rPr>
              <a:t>(1) = (Fe/V)*(</a:t>
            </a:r>
            <a:r>
              <a:rPr lang="en-US" sz="1800" i="1" dirty="0" err="1">
                <a:latin typeface="Tahoma" pitchFamily="34" charset="0"/>
                <a:cs typeface="Times New Roman" pitchFamily="18" charset="0"/>
              </a:rPr>
              <a:t>Cre</a:t>
            </a:r>
            <a:r>
              <a:rPr lang="en-US" sz="1800" i="1" dirty="0">
                <a:latin typeface="Tahoma" pitchFamily="34" charset="0"/>
                <a:cs typeface="Times New Roman" pitchFamily="18" charset="0"/>
              </a:rPr>
              <a:t>-y(1)) - k0*</a:t>
            </a:r>
            <a:r>
              <a:rPr lang="en-US" sz="1800" i="1" dirty="0" err="1">
                <a:latin typeface="Tahoma" pitchFamily="34" charset="0"/>
                <a:cs typeface="Times New Roman" pitchFamily="18" charset="0"/>
              </a:rPr>
              <a:t>exp</a:t>
            </a:r>
            <a:r>
              <a:rPr lang="en-US" sz="1800" i="1" dirty="0">
                <a:latin typeface="Tahoma" pitchFamily="34" charset="0"/>
                <a:cs typeface="Times New Roman" pitchFamily="18" charset="0"/>
              </a:rPr>
              <a:t>(-E/(R*y(2)))*y(1);</a:t>
            </a:r>
            <a:endParaRPr lang="en-US" sz="1800" dirty="0">
              <a:latin typeface="Tahoma" pitchFamily="34" charset="0"/>
              <a:cs typeface="Times New Roman" pitchFamily="18" charset="0"/>
            </a:endParaRPr>
          </a:p>
          <a:p>
            <a:pPr eaLnBrk="0" hangingPunct="0">
              <a:spcBef>
                <a:spcPct val="50000"/>
              </a:spcBef>
            </a:pPr>
            <a:r>
              <a:rPr lang="en-US" sz="1800" i="1" dirty="0" err="1">
                <a:latin typeface="Tahoma" pitchFamily="34" charset="0"/>
                <a:cs typeface="Times New Roman" pitchFamily="18" charset="0"/>
              </a:rPr>
              <a:t>dy</a:t>
            </a:r>
            <a:r>
              <a:rPr lang="en-US" sz="1800" i="1" dirty="0">
                <a:latin typeface="Tahoma" pitchFamily="34" charset="0"/>
                <a:cs typeface="Times New Roman" pitchFamily="18" charset="0"/>
              </a:rPr>
              <a:t>(2) = (Fe/V)*(</a:t>
            </a:r>
            <a:r>
              <a:rPr lang="en-US" sz="1800" i="1" dirty="0" err="1">
                <a:latin typeface="Tahoma" pitchFamily="34" charset="0"/>
                <a:cs typeface="Times New Roman" pitchFamily="18" charset="0"/>
              </a:rPr>
              <a:t>Te</a:t>
            </a:r>
            <a:r>
              <a:rPr lang="en-US" sz="1800" i="1" dirty="0">
                <a:latin typeface="Tahoma" pitchFamily="34" charset="0"/>
                <a:cs typeface="Times New Roman" pitchFamily="18" charset="0"/>
              </a:rPr>
              <a:t>-y(2)) + ((DH*k0*</a:t>
            </a:r>
            <a:r>
              <a:rPr lang="en-US" sz="1800" i="1" dirty="0" err="1">
                <a:latin typeface="Tahoma" pitchFamily="34" charset="0"/>
                <a:cs typeface="Times New Roman" pitchFamily="18" charset="0"/>
              </a:rPr>
              <a:t>exp</a:t>
            </a:r>
            <a:r>
              <a:rPr lang="en-US" sz="1800" i="1" dirty="0">
                <a:latin typeface="Tahoma" pitchFamily="34" charset="0"/>
                <a:cs typeface="Times New Roman" pitchFamily="18" charset="0"/>
              </a:rPr>
              <a:t>(-E/(R*y(2)))*y(1))/(Ro*</a:t>
            </a:r>
            <a:r>
              <a:rPr lang="en-US" sz="1800" i="1" dirty="0" err="1">
                <a:latin typeface="Tahoma" pitchFamily="34" charset="0"/>
                <a:cs typeface="Times New Roman" pitchFamily="18" charset="0"/>
              </a:rPr>
              <a:t>Cp</a:t>
            </a:r>
            <a:r>
              <a:rPr lang="en-US" sz="1800" i="1" dirty="0">
                <a:latin typeface="Tahoma" pitchFamily="34" charset="0"/>
                <a:cs typeface="Times New Roman" pitchFamily="18" charset="0"/>
              </a:rPr>
              <a:t>)) - ...</a:t>
            </a:r>
            <a:endParaRPr lang="en-US" sz="1800" dirty="0">
              <a:latin typeface="Tahoma" pitchFamily="34" charset="0"/>
              <a:cs typeface="Times New Roman" pitchFamily="18" charset="0"/>
            </a:endParaRPr>
          </a:p>
          <a:p>
            <a:pPr eaLnBrk="0" hangingPunct="0">
              <a:spcBef>
                <a:spcPct val="50000"/>
              </a:spcBef>
            </a:pPr>
            <a:r>
              <a:rPr lang="en-US" sz="1800" i="1" dirty="0">
                <a:latin typeface="Tahoma" pitchFamily="34" charset="0"/>
                <a:cs typeface="Times New Roman" pitchFamily="18" charset="0"/>
              </a:rPr>
              <a:t>            (U*A*(y(2)-</a:t>
            </a:r>
            <a:r>
              <a:rPr lang="en-US" sz="1800" i="1" dirty="0" err="1">
                <a:latin typeface="Tahoma" pitchFamily="34" charset="0"/>
                <a:cs typeface="Times New Roman" pitchFamily="18" charset="0"/>
              </a:rPr>
              <a:t>Th</a:t>
            </a:r>
            <a:r>
              <a:rPr lang="en-US" sz="1800" i="1" dirty="0">
                <a:latin typeface="Tahoma" pitchFamily="34" charset="0"/>
                <a:cs typeface="Times New Roman" pitchFamily="18" charset="0"/>
              </a:rPr>
              <a:t>)/(V*Ro*</a:t>
            </a:r>
            <a:r>
              <a:rPr lang="en-US" sz="1800" i="1" dirty="0" err="1">
                <a:latin typeface="Tahoma" pitchFamily="34" charset="0"/>
                <a:cs typeface="Times New Roman" pitchFamily="18" charset="0"/>
              </a:rPr>
              <a:t>Cp</a:t>
            </a:r>
            <a:r>
              <a:rPr lang="en-US" sz="1800" i="1" dirty="0">
                <a:latin typeface="Tahoma" pitchFamily="34" charset="0"/>
                <a:cs typeface="Times New Roman" pitchFamily="18" charset="0"/>
              </a:rPr>
              <a:t>));</a:t>
            </a:r>
            <a:endParaRPr lang="en-US" sz="1800" dirty="0">
              <a:latin typeface="Tahoma" pitchFamily="34" charset="0"/>
              <a:cs typeface="Times New Roman" pitchFamily="18" charset="0"/>
            </a:endParaRPr>
          </a:p>
          <a:p>
            <a:pPr eaLnBrk="0" hangingPunct="0">
              <a:spcBef>
                <a:spcPct val="50000"/>
              </a:spcBef>
            </a:pPr>
            <a:r>
              <a:rPr lang="pt-BR" sz="1800" i="1" dirty="0" err="1">
                <a:latin typeface="Tahoma" pitchFamily="34" charset="0"/>
                <a:cs typeface="Times New Roman" pitchFamily="18" charset="0"/>
              </a:rPr>
              <a:t>dy</a:t>
            </a:r>
            <a:r>
              <a:rPr lang="pt-BR" sz="1800" i="1" dirty="0">
                <a:latin typeface="Tahoma" pitchFamily="34" charset="0"/>
                <a:cs typeface="Times New Roman" pitchFamily="18" charset="0"/>
              </a:rPr>
              <a:t> = </a:t>
            </a:r>
            <a:r>
              <a:rPr lang="pt-BR" sz="1800" i="1" dirty="0" err="1">
                <a:latin typeface="Tahoma" pitchFamily="34" charset="0"/>
                <a:cs typeface="Times New Roman" pitchFamily="18" charset="0"/>
              </a:rPr>
              <a:t>dy</a:t>
            </a:r>
            <a:r>
              <a:rPr lang="pt-BR" sz="1800" i="1" dirty="0">
                <a:latin typeface="Tahoma" pitchFamily="34" charset="0"/>
                <a:cs typeface="Times New Roman" pitchFamily="18" charset="0"/>
              </a:rPr>
              <a:t>(:); </a:t>
            </a:r>
          </a:p>
        </p:txBody>
      </p:sp>
      <p:sp>
        <p:nvSpPr>
          <p:cNvPr id="82947" name="Text Box 3"/>
          <p:cNvSpPr txBox="1">
            <a:spLocks noChangeArrowheads="1"/>
          </p:cNvSpPr>
          <p:nvPr/>
        </p:nvSpPr>
        <p:spPr bwMode="auto">
          <a:xfrm>
            <a:off x="1066800" y="990600"/>
            <a:ext cx="4119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800" b="1">
                <a:latin typeface="Tahoma" pitchFamily="34" charset="0"/>
              </a:rPr>
              <a:t>Função “</a:t>
            </a:r>
            <a:r>
              <a:rPr lang="pt-BR" sz="1800" b="1" i="1">
                <a:latin typeface="Tahoma" pitchFamily="34" charset="0"/>
              </a:rPr>
              <a:t>dcstrdeg”  (continuação)</a:t>
            </a:r>
            <a:r>
              <a:rPr lang="pt-BR" sz="1800" b="1">
                <a:latin typeface="Tahoma" pitchFamily="34" charset="0"/>
              </a:rPr>
              <a:t>:</a:t>
            </a:r>
          </a:p>
        </p:txBody>
      </p:sp>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350" b="27642"/>
          <a:stretch/>
        </p:blipFill>
        <p:spPr bwMode="auto">
          <a:xfrm>
            <a:off x="1187624" y="32791"/>
            <a:ext cx="5616624" cy="672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84627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938" r="41435" b="2439"/>
          <a:stretch/>
        </p:blipFill>
        <p:spPr bwMode="auto">
          <a:xfrm>
            <a:off x="107504" y="1886520"/>
            <a:ext cx="8881044" cy="250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344360605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245" b="33333"/>
          <a:stretch/>
        </p:blipFill>
        <p:spPr bwMode="auto">
          <a:xfrm>
            <a:off x="251519" y="188640"/>
            <a:ext cx="8577733"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97142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5250"/>
            <a:ext cx="5151150" cy="454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574" y="2100064"/>
            <a:ext cx="5114025" cy="451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0590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2486025" y="2057400"/>
            <a:ext cx="47529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sz="9600">
                <a:latin typeface="Tahoma" pitchFamily="34" charset="0"/>
              </a:rPr>
              <a:t>Exemplo</a:t>
            </a:r>
          </a:p>
          <a:p>
            <a:pPr algn="ctr"/>
            <a:r>
              <a:rPr lang="pt-BR" sz="9600">
                <a:latin typeface="Tahoma" pitchFamily="34" charset="0"/>
              </a:rPr>
              <a:t>5</a:t>
            </a:r>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
        <p:nvSpPr>
          <p:cNvPr id="2" name="CaixaDeTexto 1"/>
          <p:cNvSpPr txBox="1"/>
          <p:nvPr/>
        </p:nvSpPr>
        <p:spPr>
          <a:xfrm>
            <a:off x="1570906" y="692696"/>
            <a:ext cx="6048672" cy="523220"/>
          </a:xfrm>
          <a:prstGeom prst="rect">
            <a:avLst/>
          </a:prstGeom>
          <a:noFill/>
        </p:spPr>
        <p:txBody>
          <a:bodyPr wrap="square" rtlCol="0">
            <a:spAutoFit/>
          </a:bodyPr>
          <a:lstStyle/>
          <a:p>
            <a:pPr algn="ctr"/>
            <a:r>
              <a:rPr lang="pt-BR" sz="2800" dirty="0" smtClean="0"/>
              <a:t>Automatizando as cores!</a:t>
            </a:r>
            <a:endParaRPr lang="pt-BR" sz="2800" dirty="0"/>
          </a:p>
        </p:txBody>
      </p:sp>
      <p:pic>
        <p:nvPicPr>
          <p:cNvPr id="768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1201" b="46884"/>
          <a:stretch/>
        </p:blipFill>
        <p:spPr bwMode="auto">
          <a:xfrm>
            <a:off x="1187624" y="1394813"/>
            <a:ext cx="7056784" cy="521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548678"/>
            <a:ext cx="7032004" cy="62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218054862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486025" y="2057400"/>
            <a:ext cx="47529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sz="9600" dirty="0">
                <a:latin typeface="Tahoma" pitchFamily="34" charset="0"/>
              </a:rPr>
              <a:t>Exemplo</a:t>
            </a:r>
          </a:p>
          <a:p>
            <a:pPr algn="ctr"/>
            <a:r>
              <a:rPr lang="pt-BR" sz="9600" dirty="0" smtClean="0">
                <a:latin typeface="Tahoma" pitchFamily="34" charset="0"/>
              </a:rPr>
              <a:t>6</a:t>
            </a:r>
            <a:endParaRPr lang="pt-BR" sz="9600" dirty="0">
              <a:latin typeface="Tahoma" pitchFamily="34" charset="0"/>
            </a:endParaRPr>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423411067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286000" y="1370112"/>
            <a:ext cx="4191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sz="2000">
              <a:latin typeface="Tahoma" pitchFamily="34" charset="0"/>
            </a:endParaRPr>
          </a:p>
          <a:p>
            <a:r>
              <a:rPr lang="pt-BR" sz="2000">
                <a:latin typeface="Tahoma" pitchFamily="34" charset="0"/>
              </a:rPr>
              <a:t>x=[1 2 3 4 5 6;</a:t>
            </a:r>
          </a:p>
          <a:p>
            <a:r>
              <a:rPr lang="pt-BR" sz="2000">
                <a:latin typeface="Tahoma" pitchFamily="34" charset="0"/>
              </a:rPr>
              <a:t>     2 1 3 3 2 1];</a:t>
            </a:r>
          </a:p>
          <a:p>
            <a:endParaRPr lang="pt-BR" sz="2000">
              <a:latin typeface="Tahoma" pitchFamily="34" charset="0"/>
            </a:endParaRPr>
          </a:p>
          <a:p>
            <a:r>
              <a:rPr lang="pt-BR" sz="2000">
                <a:latin typeface="Tahoma" pitchFamily="34" charset="0"/>
              </a:rPr>
              <a:t>%Forma linear: </a:t>
            </a:r>
          </a:p>
          <a:p>
            <a:r>
              <a:rPr lang="pt-BR" sz="2000">
                <a:latin typeface="Tahoma" pitchFamily="34" charset="0"/>
              </a:rPr>
              <a:t>       xmin=min(x);</a:t>
            </a:r>
          </a:p>
          <a:p>
            <a:r>
              <a:rPr lang="pt-BR" sz="2000">
                <a:latin typeface="Tahoma" pitchFamily="34" charset="0"/>
              </a:rPr>
              <a:t>       xmin=min(xmin);</a:t>
            </a:r>
          </a:p>
          <a:p>
            <a:r>
              <a:rPr lang="pt-BR" sz="2000">
                <a:latin typeface="Tahoma" pitchFamily="34" charset="0"/>
              </a:rPr>
              <a:t>       [i,j]=find(x==xmin);</a:t>
            </a:r>
          </a:p>
          <a:p>
            <a:endParaRPr lang="pt-BR"/>
          </a:p>
        </p:txBody>
      </p:sp>
      <p:sp>
        <p:nvSpPr>
          <p:cNvPr id="98308" name="Text Box 4"/>
          <p:cNvSpPr txBox="1">
            <a:spLocks noChangeArrowheads="1"/>
          </p:cNvSpPr>
          <p:nvPr/>
        </p:nvSpPr>
        <p:spPr bwMode="auto">
          <a:xfrm>
            <a:off x="1143000" y="836712"/>
            <a:ext cx="6975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Achando a posição do menor valor de uma matriz:</a:t>
            </a:r>
          </a:p>
        </p:txBody>
      </p:sp>
      <p:sp>
        <p:nvSpPr>
          <p:cNvPr id="98310" name="Text Box 6"/>
          <p:cNvSpPr txBox="1">
            <a:spLocks noChangeArrowheads="1"/>
          </p:cNvSpPr>
          <p:nvPr/>
        </p:nvSpPr>
        <p:spPr bwMode="auto">
          <a:xfrm>
            <a:off x="2209800" y="4875312"/>
            <a:ext cx="4054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000">
                <a:latin typeface="Tahoma" pitchFamily="34" charset="0"/>
              </a:rPr>
              <a:t>%Forma condensada:</a:t>
            </a:r>
          </a:p>
          <a:p>
            <a:r>
              <a:rPr lang="pt-BR" sz="2000">
                <a:latin typeface="Tahoma" pitchFamily="34" charset="0"/>
              </a:rPr>
              <a:t>       [i,j]=find(x==(min(min(x))));</a:t>
            </a:r>
          </a:p>
        </p:txBody>
      </p:sp>
      <p:sp>
        <p:nvSpPr>
          <p:cNvPr id="98311" name="Rectangle 7"/>
          <p:cNvSpPr>
            <a:spLocks noChangeArrowheads="1"/>
          </p:cNvSpPr>
          <p:nvPr/>
        </p:nvSpPr>
        <p:spPr bwMode="auto">
          <a:xfrm>
            <a:off x="2133600" y="1446312"/>
            <a:ext cx="4114800"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98312" name="Rectangle 8"/>
          <p:cNvSpPr>
            <a:spLocks noChangeArrowheads="1"/>
          </p:cNvSpPr>
          <p:nvPr/>
        </p:nvSpPr>
        <p:spPr bwMode="auto">
          <a:xfrm>
            <a:off x="2057400" y="4570512"/>
            <a:ext cx="4267200" cy="121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8" name="Retângulo 7"/>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1863048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991" r="63617" b="42073"/>
          <a:stretch/>
        </p:blipFill>
        <p:spPr bwMode="auto">
          <a:xfrm>
            <a:off x="193229" y="606400"/>
            <a:ext cx="7920880" cy="540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8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1" t="12594" r="65496" b="43110"/>
          <a:stretch/>
        </p:blipFill>
        <p:spPr bwMode="auto">
          <a:xfrm>
            <a:off x="3809057" y="2868825"/>
            <a:ext cx="5076455" cy="36845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Retângulo 4"/>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spTree>
    <p:extLst>
      <p:ext uri="{BB962C8B-B14F-4D97-AF65-F5344CB8AC3E}">
        <p14:creationId xmlns:p14="http://schemas.microsoft.com/office/powerpoint/2010/main" val="173619925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486025" y="2057400"/>
            <a:ext cx="47529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sz="9600" dirty="0">
                <a:latin typeface="Tahoma" pitchFamily="34" charset="0"/>
              </a:rPr>
              <a:t>Exemplo</a:t>
            </a:r>
          </a:p>
          <a:p>
            <a:pPr algn="ctr"/>
            <a:r>
              <a:rPr lang="pt-BR" sz="9600" dirty="0" smtClean="0">
                <a:latin typeface="Tahoma" pitchFamily="34" charset="0"/>
              </a:rPr>
              <a:t>7</a:t>
            </a:r>
            <a:endParaRPr lang="pt-BR" sz="9600" dirty="0">
              <a:latin typeface="Tahoma" pitchFamily="34" charset="0"/>
            </a:endParaRPr>
          </a:p>
        </p:txBody>
      </p:sp>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297290919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2743200" y="1981200"/>
            <a:ext cx="358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sz="2000" dirty="0">
              <a:latin typeface="Tahoma" pitchFamily="34" charset="0"/>
            </a:endParaRPr>
          </a:p>
          <a:p>
            <a:pPr algn="ctr"/>
            <a:r>
              <a:rPr lang="pt-BR" dirty="0">
                <a:latin typeface="Tahoma" pitchFamily="34" charset="0"/>
              </a:rPr>
              <a:t>X = </a:t>
            </a:r>
            <a:r>
              <a:rPr lang="pt-BR" dirty="0" err="1">
                <a:latin typeface="Tahoma" pitchFamily="34" charset="0"/>
              </a:rPr>
              <a:t>fzero</a:t>
            </a:r>
            <a:r>
              <a:rPr lang="pt-BR" dirty="0">
                <a:latin typeface="Tahoma" pitchFamily="34" charset="0"/>
              </a:rPr>
              <a:t>('sin',2)</a:t>
            </a:r>
          </a:p>
        </p:txBody>
      </p:sp>
      <p:sp>
        <p:nvSpPr>
          <p:cNvPr id="99332" name="Text Box 4"/>
          <p:cNvSpPr txBox="1">
            <a:spLocks noChangeArrowheads="1"/>
          </p:cNvSpPr>
          <p:nvPr/>
        </p:nvSpPr>
        <p:spPr bwMode="auto">
          <a:xfrm>
            <a:off x="1143000" y="1600200"/>
            <a:ext cx="49518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dirty="0">
                <a:latin typeface="Tahoma" pitchFamily="34" charset="0"/>
              </a:rPr>
              <a:t>Achando o </a:t>
            </a:r>
            <a:r>
              <a:rPr lang="pt-BR" dirty="0" smtClean="0">
                <a:latin typeface="Tahoma" pitchFamily="34" charset="0"/>
              </a:rPr>
              <a:t>X que zera </a:t>
            </a:r>
            <a:r>
              <a:rPr lang="pt-BR" dirty="0">
                <a:latin typeface="Tahoma" pitchFamily="34" charset="0"/>
              </a:rPr>
              <a:t>uma função:</a:t>
            </a:r>
          </a:p>
        </p:txBody>
      </p:sp>
      <p:sp>
        <p:nvSpPr>
          <p:cNvPr id="99334" name="Line 6"/>
          <p:cNvSpPr>
            <a:spLocks noChangeShapeType="1"/>
          </p:cNvSpPr>
          <p:nvPr/>
        </p:nvSpPr>
        <p:spPr bwMode="auto">
          <a:xfrm flipV="1">
            <a:off x="3354388" y="2898775"/>
            <a:ext cx="1524000" cy="1066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99335" name="Line 7"/>
          <p:cNvSpPr>
            <a:spLocks noChangeShapeType="1"/>
          </p:cNvSpPr>
          <p:nvPr/>
        </p:nvSpPr>
        <p:spPr bwMode="auto">
          <a:xfrm flipH="1" flipV="1">
            <a:off x="5489575" y="2895600"/>
            <a:ext cx="1143000" cy="11430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99336" name="Text Box 8"/>
          <p:cNvSpPr txBox="1">
            <a:spLocks noChangeArrowheads="1"/>
          </p:cNvSpPr>
          <p:nvPr/>
        </p:nvSpPr>
        <p:spPr bwMode="auto">
          <a:xfrm>
            <a:off x="2117725" y="3995738"/>
            <a:ext cx="1087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função</a:t>
            </a:r>
          </a:p>
        </p:txBody>
      </p:sp>
      <p:sp>
        <p:nvSpPr>
          <p:cNvPr id="99337" name="Text Box 9"/>
          <p:cNvSpPr txBox="1">
            <a:spLocks noChangeArrowheads="1"/>
          </p:cNvSpPr>
          <p:nvPr/>
        </p:nvSpPr>
        <p:spPr bwMode="auto">
          <a:xfrm>
            <a:off x="6400800" y="4038600"/>
            <a:ext cx="2398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estimativa inicial</a:t>
            </a:r>
          </a:p>
        </p:txBody>
      </p:sp>
      <p:sp>
        <p:nvSpPr>
          <p:cNvPr id="11" name="Retângulo 10"/>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10843135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96" y="2065204"/>
            <a:ext cx="6269441" cy="423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
        <p:nvSpPr>
          <p:cNvPr id="2" name="CaixaDeTexto 1"/>
          <p:cNvSpPr txBox="1"/>
          <p:nvPr/>
        </p:nvSpPr>
        <p:spPr>
          <a:xfrm>
            <a:off x="1475656" y="908720"/>
            <a:ext cx="6274475" cy="584775"/>
          </a:xfrm>
          <a:prstGeom prst="rect">
            <a:avLst/>
          </a:prstGeom>
          <a:noFill/>
        </p:spPr>
        <p:txBody>
          <a:bodyPr wrap="none" rtlCol="0">
            <a:spAutoFit/>
          </a:bodyPr>
          <a:lstStyle/>
          <a:p>
            <a:r>
              <a:rPr lang="pt-BR" sz="3200" i="1" dirty="0" smtClean="0"/>
              <a:t>Essa escala do eixo X não está boa...</a:t>
            </a:r>
            <a:endParaRPr lang="pt-BR" sz="3200" i="1" dirty="0"/>
          </a:p>
        </p:txBody>
      </p:sp>
    </p:spTree>
    <p:extLst>
      <p:ext uri="{BB962C8B-B14F-4D97-AF65-F5344CB8AC3E}">
        <p14:creationId xmlns:p14="http://schemas.microsoft.com/office/powerpoint/2010/main" val="200349320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15" r="54173" b="79404"/>
          <a:stretch/>
        </p:blipFill>
        <p:spPr bwMode="auto">
          <a:xfrm>
            <a:off x="179511" y="188640"/>
            <a:ext cx="4123405" cy="23042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454" y="2007890"/>
            <a:ext cx="7919488" cy="42786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cxnSp>
        <p:nvCxnSpPr>
          <p:cNvPr id="3" name="Conector de seta reta 2"/>
          <p:cNvCxnSpPr/>
          <p:nvPr/>
        </p:nvCxnSpPr>
        <p:spPr>
          <a:xfrm flipV="1">
            <a:off x="6876256" y="5517232"/>
            <a:ext cx="864096"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27621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6632"/>
            <a:ext cx="5619352" cy="64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05639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353" t="2879" r="23353" b="21545"/>
          <a:stretch/>
        </p:blipFill>
        <p:spPr bwMode="auto">
          <a:xfrm>
            <a:off x="467544" y="550234"/>
            <a:ext cx="7776864" cy="5958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407339196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52488"/>
            <a:ext cx="8353238" cy="501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402375391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pic>
        <p:nvPicPr>
          <p:cNvPr id="798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78331" b="70461"/>
          <a:stretch/>
        </p:blipFill>
        <p:spPr bwMode="auto">
          <a:xfrm>
            <a:off x="323528" y="692696"/>
            <a:ext cx="5040560" cy="37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6718" t="11074" r="52837" b="71680"/>
          <a:stretch/>
        </p:blipFill>
        <p:spPr bwMode="auto">
          <a:xfrm>
            <a:off x="5940152" y="3872511"/>
            <a:ext cx="2799184" cy="249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78341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
        <p:nvSpPr>
          <p:cNvPr id="3" name="CaixaDeTexto 2"/>
          <p:cNvSpPr txBox="1"/>
          <p:nvPr/>
        </p:nvSpPr>
        <p:spPr>
          <a:xfrm>
            <a:off x="2555776" y="663079"/>
            <a:ext cx="3313728" cy="646331"/>
          </a:xfrm>
          <a:prstGeom prst="rect">
            <a:avLst/>
          </a:prstGeom>
          <a:noFill/>
        </p:spPr>
        <p:txBody>
          <a:bodyPr wrap="none" rtlCol="0">
            <a:spAutoFit/>
          </a:bodyPr>
          <a:lstStyle/>
          <a:p>
            <a:r>
              <a:rPr lang="pt-BR" sz="3600" i="1" dirty="0" smtClean="0"/>
              <a:t>Outra situação...</a:t>
            </a:r>
            <a:endParaRPr lang="pt-BR" sz="3600" i="1" dirty="0"/>
          </a:p>
        </p:txBody>
      </p:sp>
      <p:pic>
        <p:nvPicPr>
          <p:cNvPr id="839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21" t="14030" r="85944" b="74255"/>
          <a:stretch/>
        </p:blipFill>
        <p:spPr bwMode="auto">
          <a:xfrm>
            <a:off x="251520" y="1700808"/>
            <a:ext cx="3000772" cy="175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9" y="3919174"/>
            <a:ext cx="2931243" cy="272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78843" b="80153"/>
          <a:stretch/>
        </p:blipFill>
        <p:spPr bwMode="auto">
          <a:xfrm>
            <a:off x="3811538" y="2577290"/>
            <a:ext cx="4522063" cy="229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97109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8770" b="70461"/>
          <a:stretch/>
        </p:blipFill>
        <p:spPr bwMode="auto">
          <a:xfrm>
            <a:off x="368102" y="733424"/>
            <a:ext cx="5400300" cy="405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116" t="77371" r="53368" b="6910"/>
          <a:stretch/>
        </p:blipFill>
        <p:spPr bwMode="auto">
          <a:xfrm>
            <a:off x="6579890" y="4019547"/>
            <a:ext cx="2085900" cy="186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3708967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269" r="63954" b="2440"/>
          <a:stretch/>
        </p:blipFill>
        <p:spPr bwMode="auto">
          <a:xfrm>
            <a:off x="1026493" y="610127"/>
            <a:ext cx="6650434" cy="5311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spTree>
    <p:extLst>
      <p:ext uri="{BB962C8B-B14F-4D97-AF65-F5344CB8AC3E}">
        <p14:creationId xmlns:p14="http://schemas.microsoft.com/office/powerpoint/2010/main" val="144844072"/>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pic>
        <p:nvPicPr>
          <p:cNvPr id="860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8038" b="65312"/>
          <a:stretch/>
        </p:blipFill>
        <p:spPr bwMode="auto">
          <a:xfrm>
            <a:off x="131168" y="576486"/>
            <a:ext cx="405045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8697" b="68634"/>
          <a:stretch/>
        </p:blipFill>
        <p:spPr bwMode="auto">
          <a:xfrm>
            <a:off x="3644493" y="2492896"/>
            <a:ext cx="5337607" cy="424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23156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66750"/>
            <a:ext cx="5924550" cy="522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61608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800" y="2914650"/>
            <a:ext cx="4315632" cy="380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9795" b="64770"/>
          <a:stretch/>
        </p:blipFill>
        <p:spPr bwMode="auto">
          <a:xfrm>
            <a:off x="304477" y="805086"/>
            <a:ext cx="3592645"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83286101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5790" y="2996952"/>
            <a:ext cx="8665129" cy="830997"/>
          </a:xfrm>
          <a:prstGeom prst="rect">
            <a:avLst/>
          </a:prstGeom>
          <a:noFill/>
        </p:spPr>
        <p:txBody>
          <a:bodyPr wrap="none" rtlCol="0">
            <a:spAutoFit/>
          </a:bodyPr>
          <a:lstStyle/>
          <a:p>
            <a:r>
              <a:rPr lang="en-US" dirty="0"/>
              <a:t>&gt;&gt; help </a:t>
            </a:r>
            <a:r>
              <a:rPr lang="en-US" dirty="0" err="1"/>
              <a:t>fsolve</a:t>
            </a:r>
            <a:endParaRPr lang="en-US" dirty="0"/>
          </a:p>
          <a:p>
            <a:r>
              <a:rPr lang="en-US" dirty="0"/>
              <a:t> FSOLVE solves systems of nonlinear equations of several variables.</a:t>
            </a:r>
            <a:endParaRPr lang="pt-BR" dirty="0"/>
          </a:p>
        </p:txBody>
      </p:sp>
      <p:sp>
        <p:nvSpPr>
          <p:cNvPr id="3" name="CaixaDeTexto 2"/>
          <p:cNvSpPr txBox="1"/>
          <p:nvPr/>
        </p:nvSpPr>
        <p:spPr>
          <a:xfrm>
            <a:off x="283890" y="1772816"/>
            <a:ext cx="6229590" cy="830997"/>
          </a:xfrm>
          <a:prstGeom prst="rect">
            <a:avLst/>
          </a:prstGeom>
          <a:noFill/>
        </p:spPr>
        <p:txBody>
          <a:bodyPr wrap="none" rtlCol="0">
            <a:spAutoFit/>
          </a:bodyPr>
          <a:lstStyle/>
          <a:p>
            <a:r>
              <a:rPr lang="pt-BR" dirty="0"/>
              <a:t>&gt;&gt; help </a:t>
            </a:r>
            <a:r>
              <a:rPr lang="pt-BR" dirty="0" err="1"/>
              <a:t>fzero</a:t>
            </a:r>
            <a:endParaRPr lang="pt-BR" dirty="0"/>
          </a:p>
          <a:p>
            <a:r>
              <a:rPr lang="pt-BR" dirty="0"/>
              <a:t> FZERO  Single-</a:t>
            </a:r>
            <a:r>
              <a:rPr lang="pt-BR" dirty="0" err="1"/>
              <a:t>variable</a:t>
            </a:r>
            <a:r>
              <a:rPr lang="pt-BR" dirty="0"/>
              <a:t> </a:t>
            </a:r>
            <a:r>
              <a:rPr lang="pt-BR" dirty="0" err="1"/>
              <a:t>nonlinear</a:t>
            </a:r>
            <a:r>
              <a:rPr lang="pt-BR" dirty="0"/>
              <a:t> zero </a:t>
            </a:r>
            <a:r>
              <a:rPr lang="pt-BR" dirty="0" err="1"/>
              <a:t>finding</a:t>
            </a:r>
            <a:r>
              <a:rPr lang="pt-BR" dirty="0"/>
              <a:t>. </a:t>
            </a:r>
          </a:p>
        </p:txBody>
      </p:sp>
      <p:sp>
        <p:nvSpPr>
          <p:cNvPr id="4" name="CaixaDeTexto 3"/>
          <p:cNvSpPr txBox="1"/>
          <p:nvPr/>
        </p:nvSpPr>
        <p:spPr>
          <a:xfrm>
            <a:off x="3565798" y="811560"/>
            <a:ext cx="1210588" cy="646331"/>
          </a:xfrm>
          <a:prstGeom prst="rect">
            <a:avLst/>
          </a:prstGeom>
          <a:noFill/>
        </p:spPr>
        <p:txBody>
          <a:bodyPr wrap="none" rtlCol="0">
            <a:spAutoFit/>
          </a:bodyPr>
          <a:lstStyle/>
          <a:p>
            <a:r>
              <a:rPr lang="pt-BR" sz="3600" i="1" dirty="0" smtClean="0"/>
              <a:t>Note:</a:t>
            </a:r>
            <a:endParaRPr lang="pt-BR" sz="3600" i="1" dirty="0"/>
          </a:p>
        </p:txBody>
      </p:sp>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pic>
        <p:nvPicPr>
          <p:cNvPr id="901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184" r="78185" b="57366"/>
          <a:stretch/>
        </p:blipFill>
        <p:spPr bwMode="auto">
          <a:xfrm>
            <a:off x="1474634" y="4292923"/>
            <a:ext cx="6099997" cy="2182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27063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2558" b="78320"/>
          <a:stretch/>
        </p:blipFill>
        <p:spPr bwMode="auto">
          <a:xfrm>
            <a:off x="1475656" y="492133"/>
            <a:ext cx="6037136" cy="257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506" t="64609" r="22112" b="7516"/>
          <a:stretch/>
        </p:blipFill>
        <p:spPr bwMode="auto">
          <a:xfrm>
            <a:off x="251520" y="3356992"/>
            <a:ext cx="8495875"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397048267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83890" y="1772816"/>
            <a:ext cx="2579552" cy="830997"/>
          </a:xfrm>
          <a:prstGeom prst="rect">
            <a:avLst/>
          </a:prstGeom>
          <a:noFill/>
        </p:spPr>
        <p:txBody>
          <a:bodyPr wrap="none" rtlCol="0">
            <a:spAutoFit/>
          </a:bodyPr>
          <a:lstStyle/>
          <a:p>
            <a:r>
              <a:rPr lang="pt-BR" dirty="0"/>
              <a:t>&gt;&gt; help </a:t>
            </a:r>
            <a:r>
              <a:rPr lang="pt-BR" dirty="0" err="1" smtClean="0"/>
              <a:t>fminsearch</a:t>
            </a:r>
            <a:endParaRPr lang="pt-BR" dirty="0"/>
          </a:p>
          <a:p>
            <a:r>
              <a:rPr lang="pt-BR" dirty="0"/>
              <a:t> </a:t>
            </a:r>
          </a:p>
        </p:txBody>
      </p:sp>
      <p:sp>
        <p:nvSpPr>
          <p:cNvPr id="4" name="CaixaDeTexto 3"/>
          <p:cNvSpPr txBox="1"/>
          <p:nvPr/>
        </p:nvSpPr>
        <p:spPr>
          <a:xfrm>
            <a:off x="3565798" y="811560"/>
            <a:ext cx="1210588" cy="646331"/>
          </a:xfrm>
          <a:prstGeom prst="rect">
            <a:avLst/>
          </a:prstGeom>
          <a:noFill/>
        </p:spPr>
        <p:txBody>
          <a:bodyPr wrap="none" rtlCol="0">
            <a:spAutoFit/>
          </a:bodyPr>
          <a:lstStyle/>
          <a:p>
            <a:r>
              <a:rPr lang="pt-BR" sz="3600" i="1" dirty="0" smtClean="0"/>
              <a:t>Note:</a:t>
            </a:r>
            <a:endParaRPr lang="pt-BR" sz="3600" i="1" dirty="0"/>
          </a:p>
        </p:txBody>
      </p:sp>
      <p:sp>
        <p:nvSpPr>
          <p:cNvPr id="5" name="Retângulo 4"/>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pic>
        <p:nvPicPr>
          <p:cNvPr id="890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07" t="42276" r="75549" b="50000"/>
          <a:stretch/>
        </p:blipFill>
        <p:spPr bwMode="auto">
          <a:xfrm>
            <a:off x="1553450" y="2996952"/>
            <a:ext cx="6056252"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42950" y="2224286"/>
            <a:ext cx="7122463" cy="461665"/>
          </a:xfrm>
          <a:prstGeom prst="rect">
            <a:avLst/>
          </a:prstGeom>
          <a:noFill/>
        </p:spPr>
        <p:txBody>
          <a:bodyPr wrap="none" rtlCol="0">
            <a:spAutoFit/>
          </a:bodyPr>
          <a:lstStyle/>
          <a:p>
            <a:r>
              <a:rPr lang="en-US" dirty="0" smtClean="0"/>
              <a:t>Multidimensional </a:t>
            </a:r>
            <a:r>
              <a:rPr lang="en-US" dirty="0"/>
              <a:t>unconstrained nonlinear minimization</a:t>
            </a:r>
            <a:endParaRPr lang="pt-BR" dirty="0"/>
          </a:p>
        </p:txBody>
      </p:sp>
      <p:sp>
        <p:nvSpPr>
          <p:cNvPr id="6" name="CaixaDeTexto 5"/>
          <p:cNvSpPr txBox="1"/>
          <p:nvPr/>
        </p:nvSpPr>
        <p:spPr>
          <a:xfrm>
            <a:off x="3317992" y="5390246"/>
            <a:ext cx="2527167"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BR" sz="3600" i="1" dirty="0" err="1" smtClean="0"/>
              <a:t>fmaxsearch</a:t>
            </a:r>
            <a:r>
              <a:rPr lang="pt-BR" sz="3600" i="1" dirty="0" smtClean="0"/>
              <a:t>?</a:t>
            </a:r>
            <a:endParaRPr lang="pt-BR" sz="3600" i="1" dirty="0"/>
          </a:p>
        </p:txBody>
      </p:sp>
    </p:spTree>
    <p:extLst>
      <p:ext uri="{BB962C8B-B14F-4D97-AF65-F5344CB8AC3E}">
        <p14:creationId xmlns:p14="http://schemas.microsoft.com/office/powerpoint/2010/main" val="240703606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06588" y="1598712"/>
            <a:ext cx="5006499" cy="646331"/>
          </a:xfrm>
          <a:prstGeom prst="rect">
            <a:avLst/>
          </a:prstGeom>
          <a:noFill/>
        </p:spPr>
        <p:txBody>
          <a:bodyPr wrap="none" rtlCol="0">
            <a:spAutoFit/>
          </a:bodyPr>
          <a:lstStyle/>
          <a:p>
            <a:r>
              <a:rPr lang="pt-BR" sz="3600" dirty="0" smtClean="0"/>
              <a:t>Ajuste da curva aos dados</a:t>
            </a:r>
            <a:endParaRPr lang="pt-BR" sz="3600" dirty="0"/>
          </a:p>
        </p:txBody>
      </p:sp>
      <p:sp>
        <p:nvSpPr>
          <p:cNvPr id="3" name="CaixaDeTexto 2"/>
          <p:cNvSpPr txBox="1"/>
          <p:nvPr/>
        </p:nvSpPr>
        <p:spPr>
          <a:xfrm>
            <a:off x="1691680" y="4077072"/>
            <a:ext cx="6097118" cy="954107"/>
          </a:xfrm>
          <a:prstGeom prst="rect">
            <a:avLst/>
          </a:prstGeom>
          <a:noFill/>
        </p:spPr>
        <p:txBody>
          <a:bodyPr wrap="none" rtlCol="0">
            <a:spAutoFit/>
          </a:bodyPr>
          <a:lstStyle/>
          <a:p>
            <a:pPr algn="ctr"/>
            <a:r>
              <a:rPr lang="pt-BR" sz="2800" i="1" dirty="0" smtClean="0"/>
              <a:t>Encontrando valores para os parâmetros</a:t>
            </a:r>
          </a:p>
          <a:p>
            <a:pPr algn="ctr"/>
            <a:r>
              <a:rPr lang="pt-BR" sz="2800" i="1" dirty="0" smtClean="0"/>
              <a:t>com </a:t>
            </a:r>
            <a:r>
              <a:rPr lang="pt-BR" sz="2800" i="1" dirty="0" err="1" smtClean="0"/>
              <a:t>fminsearch</a:t>
            </a:r>
            <a:r>
              <a:rPr lang="pt-BR" sz="2800" i="1" dirty="0" smtClean="0"/>
              <a:t>.</a:t>
            </a:r>
            <a:endParaRPr lang="pt-BR" sz="2800" i="1" dirty="0"/>
          </a:p>
        </p:txBody>
      </p:sp>
      <p:sp>
        <p:nvSpPr>
          <p:cNvPr id="4" name="Retângulo 3"/>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367808340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88" t="31166" r="23572" b="23306"/>
          <a:stretch/>
        </p:blipFill>
        <p:spPr bwMode="auto">
          <a:xfrm>
            <a:off x="133221" y="1412776"/>
            <a:ext cx="8759259"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70603606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95" t="19241" r="21815" b="29811"/>
          <a:stretch/>
        </p:blipFill>
        <p:spPr bwMode="auto">
          <a:xfrm>
            <a:off x="323526" y="836712"/>
            <a:ext cx="8573931"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59157813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843" t="57723" r="25769" b="11924"/>
          <a:stretch/>
        </p:blipFill>
        <p:spPr bwMode="auto">
          <a:xfrm>
            <a:off x="172194" y="1821582"/>
            <a:ext cx="8878228" cy="320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Tree>
    <p:extLst>
      <p:ext uri="{BB962C8B-B14F-4D97-AF65-F5344CB8AC3E}">
        <p14:creationId xmlns:p14="http://schemas.microsoft.com/office/powerpoint/2010/main" val="909684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4999" b="29637"/>
          <a:stretch/>
        </p:blipFill>
        <p:spPr bwMode="auto">
          <a:xfrm>
            <a:off x="1236787" y="462955"/>
            <a:ext cx="6264696" cy="550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spTree>
    <p:extLst>
      <p:ext uri="{BB962C8B-B14F-4D97-AF65-F5344CB8AC3E}">
        <p14:creationId xmlns:p14="http://schemas.microsoft.com/office/powerpoint/2010/main" val="295148414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512" y="-27384"/>
            <a:ext cx="8478688" cy="461665"/>
          </a:xfrm>
          <a:prstGeom prst="rect">
            <a:avLst/>
          </a:prstGeom>
        </p:spPr>
        <p:txBody>
          <a:bodyPr wrap="square">
            <a:spAutoFit/>
          </a:bodyPr>
          <a:lstStyle/>
          <a:p>
            <a:r>
              <a:rPr lang="pt-BR" dirty="0"/>
              <a:t>12) Exemplos de Rotinas Implementadas em MATLAB.</a:t>
            </a:r>
          </a:p>
        </p:txBody>
      </p:sp>
      <p:sp>
        <p:nvSpPr>
          <p:cNvPr id="3" name="CaixaDeTexto 2"/>
          <p:cNvSpPr txBox="1"/>
          <p:nvPr/>
        </p:nvSpPr>
        <p:spPr>
          <a:xfrm>
            <a:off x="251520" y="899587"/>
            <a:ext cx="4570482" cy="646331"/>
          </a:xfrm>
          <a:prstGeom prst="rect">
            <a:avLst/>
          </a:prstGeom>
          <a:noFill/>
        </p:spPr>
        <p:txBody>
          <a:bodyPr wrap="none" rtlCol="0">
            <a:spAutoFit/>
          </a:bodyPr>
          <a:lstStyle/>
          <a:p>
            <a:r>
              <a:rPr lang="pt-BR" sz="3600" dirty="0" smtClean="0"/>
              <a:t>Exercícios de interesse!</a:t>
            </a:r>
            <a:endParaRPr lang="pt-BR" sz="3600" dirty="0"/>
          </a:p>
        </p:txBody>
      </p:sp>
      <p:sp>
        <p:nvSpPr>
          <p:cNvPr id="4" name="CaixaDeTexto 3"/>
          <p:cNvSpPr txBox="1"/>
          <p:nvPr/>
        </p:nvSpPr>
        <p:spPr>
          <a:xfrm>
            <a:off x="467544" y="1988840"/>
            <a:ext cx="7974632" cy="3416320"/>
          </a:xfrm>
          <a:prstGeom prst="rect">
            <a:avLst/>
          </a:prstGeom>
          <a:noFill/>
        </p:spPr>
        <p:txBody>
          <a:bodyPr wrap="square" rtlCol="0">
            <a:spAutoFit/>
          </a:bodyPr>
          <a:lstStyle/>
          <a:p>
            <a:r>
              <a:rPr lang="pt-BR" dirty="0" smtClean="0"/>
              <a:t>Dado:</a:t>
            </a:r>
          </a:p>
          <a:p>
            <a:r>
              <a:rPr lang="pt-BR" dirty="0"/>
              <a:t> </a:t>
            </a:r>
            <a:r>
              <a:rPr lang="pt-BR" dirty="0" smtClean="0"/>
              <a:t>                  A</a:t>
            </a:r>
            <a:r>
              <a:rPr lang="pt-BR" dirty="0"/>
              <a:t>=[5 8 9 4 2 4 1 7 8 9 6 5 3 2 1 5 8 74 1]</a:t>
            </a:r>
          </a:p>
          <a:p>
            <a:endParaRPr lang="pt-BR" dirty="0"/>
          </a:p>
          <a:p>
            <a:r>
              <a:rPr lang="pt-BR" dirty="0" smtClean="0"/>
              <a:t>1) Encontrar o valor máximo de uma matriz usando apenas</a:t>
            </a:r>
          </a:p>
          <a:p>
            <a:r>
              <a:rPr lang="pt-BR" dirty="0" smtClean="0"/>
              <a:t>comandos lógicos.</a:t>
            </a:r>
          </a:p>
          <a:p>
            <a:endParaRPr lang="pt-BR" dirty="0"/>
          </a:p>
          <a:p>
            <a:r>
              <a:rPr lang="pt-BR" dirty="0" smtClean="0"/>
              <a:t>2) Achar quantas vezes o elemento 2 aparece na matriz abaixo:</a:t>
            </a:r>
          </a:p>
          <a:p>
            <a:endParaRPr lang="pt-BR" dirty="0"/>
          </a:p>
          <a:p>
            <a:r>
              <a:rPr lang="pt-BR" dirty="0" smtClean="0"/>
              <a:t>3) Ordenar maior valor para o menor.</a:t>
            </a:r>
            <a:endParaRPr lang="pt-BR" dirty="0"/>
          </a:p>
        </p:txBody>
      </p:sp>
    </p:spTree>
    <p:extLst>
      <p:ext uri="{BB962C8B-B14F-4D97-AF65-F5344CB8AC3E}">
        <p14:creationId xmlns:p14="http://schemas.microsoft.com/office/powerpoint/2010/main" val="198979796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MATLAB</a:t>
            </a:r>
            <a:endParaRPr lang="pt-BR" dirty="0"/>
          </a:p>
        </p:txBody>
      </p:sp>
      <p:sp>
        <p:nvSpPr>
          <p:cNvPr id="3" name="Subtítulo 2"/>
          <p:cNvSpPr>
            <a:spLocks noGrp="1"/>
          </p:cNvSpPr>
          <p:nvPr>
            <p:ph type="subTitle" idx="1"/>
          </p:nvPr>
        </p:nvSpPr>
        <p:spPr/>
        <p:txBody>
          <a:bodyPr>
            <a:normAutofit lnSpcReduction="10000"/>
          </a:bodyPr>
          <a:lstStyle/>
          <a:p>
            <a:r>
              <a:rPr lang="pt-BR" dirty="0" smtClean="0"/>
              <a:t>Carlos André Vaz Junior</a:t>
            </a:r>
          </a:p>
          <a:p>
            <a:r>
              <a:rPr lang="pt-BR" dirty="0" smtClean="0"/>
              <a:t>cavazjunior@eq.ufrj.br</a:t>
            </a:r>
            <a:endParaRPr lang="pt-BR" dirty="0"/>
          </a:p>
        </p:txBody>
      </p:sp>
    </p:spTree>
    <p:extLst>
      <p:ext uri="{BB962C8B-B14F-4D97-AF65-F5344CB8AC3E}">
        <p14:creationId xmlns:p14="http://schemas.microsoft.com/office/powerpoint/2010/main" val="2673594229"/>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p:cNvSpPr>
            <a:spLocks noGrp="1"/>
          </p:cNvSpPr>
          <p:nvPr>
            <p:ph type="title"/>
          </p:nvPr>
        </p:nvSpPr>
        <p:spPr>
          <a:xfrm>
            <a:off x="457200" y="152400"/>
            <a:ext cx="8229600" cy="990600"/>
          </a:xfrm>
        </p:spPr>
        <p:txBody>
          <a:bodyPr>
            <a:normAutofit/>
          </a:bodyPr>
          <a:lstStyle/>
          <a:p>
            <a:r>
              <a:rPr lang="pt-BR" dirty="0" smtClean="0"/>
              <a:t>PCA</a:t>
            </a:r>
            <a:endParaRPr lang="pt-BR" dirty="0"/>
          </a:p>
        </p:txBody>
      </p:sp>
      <p:sp>
        <p:nvSpPr>
          <p:cNvPr id="15" name="Espaço Reservado para Conteúdo 2"/>
          <p:cNvSpPr>
            <a:spLocks noGrp="1"/>
          </p:cNvSpPr>
          <p:nvPr>
            <p:ph sz="quarter" idx="1"/>
          </p:nvPr>
        </p:nvSpPr>
        <p:spPr>
          <a:xfrm>
            <a:off x="457200" y="1219200"/>
            <a:ext cx="8229600" cy="4937760"/>
          </a:xfrm>
        </p:spPr>
        <p:txBody>
          <a:bodyPr/>
          <a:lstStyle/>
          <a:p>
            <a:r>
              <a:rPr lang="pt-BR" dirty="0" smtClean="0"/>
              <a:t>Principal </a:t>
            </a:r>
            <a:r>
              <a:rPr lang="pt-BR" dirty="0" err="1" smtClean="0"/>
              <a:t>Component</a:t>
            </a:r>
            <a:r>
              <a:rPr lang="pt-BR" dirty="0" smtClean="0"/>
              <a:t> </a:t>
            </a:r>
            <a:r>
              <a:rPr lang="pt-BR" dirty="0" err="1" smtClean="0"/>
              <a:t>Analysis</a:t>
            </a:r>
            <a:r>
              <a:rPr lang="pt-BR" dirty="0" smtClean="0"/>
              <a:t> </a:t>
            </a:r>
          </a:p>
          <a:p>
            <a:endParaRPr lang="pt-BR" dirty="0" smtClean="0"/>
          </a:p>
          <a:p>
            <a:endParaRPr lang="pt-BR" dirty="0"/>
          </a:p>
        </p:txBody>
      </p:sp>
      <p:pic>
        <p:nvPicPr>
          <p:cNvPr id="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060848"/>
            <a:ext cx="4553413" cy="404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22045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PCA</a:t>
            </a:r>
            <a:endParaRPr lang="pt-BR" dirty="0"/>
          </a:p>
        </p:txBody>
      </p:sp>
      <p:grpSp>
        <p:nvGrpSpPr>
          <p:cNvPr id="4" name="Group 3"/>
          <p:cNvGrpSpPr>
            <a:grpSpLocks/>
          </p:cNvGrpSpPr>
          <p:nvPr/>
        </p:nvGrpSpPr>
        <p:grpSpPr bwMode="auto">
          <a:xfrm>
            <a:off x="539750" y="1557338"/>
            <a:ext cx="3771900" cy="3346450"/>
            <a:chOff x="248" y="536"/>
            <a:chExt cx="2376" cy="2108"/>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 y="536"/>
              <a:ext cx="2376" cy="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5"/>
            <p:cNvSpPr>
              <a:spLocks noChangeShapeType="1"/>
            </p:cNvSpPr>
            <p:nvPr/>
          </p:nvSpPr>
          <p:spPr bwMode="auto">
            <a:xfrm flipV="1">
              <a:off x="702" y="1068"/>
              <a:ext cx="1649" cy="1341"/>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gr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3360738"/>
            <a:ext cx="3754438" cy="333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2071688" y="5016500"/>
            <a:ext cx="506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b="1">
                <a:solidFill>
                  <a:prstClr val="black"/>
                </a:solidFill>
                <a:latin typeface="Gill Sans MT"/>
              </a:rPr>
              <a:t>R</a:t>
            </a:r>
            <a:r>
              <a:rPr lang="pt-BR" sz="1800" b="1" baseline="30000">
                <a:solidFill>
                  <a:prstClr val="black"/>
                </a:solidFill>
                <a:latin typeface="Gill Sans MT"/>
              </a:rPr>
              <a:t>2</a:t>
            </a:r>
          </a:p>
        </p:txBody>
      </p:sp>
      <p:sp>
        <p:nvSpPr>
          <p:cNvPr id="9" name="Text Box 8"/>
          <p:cNvSpPr txBox="1">
            <a:spLocks noChangeArrowheads="1"/>
          </p:cNvSpPr>
          <p:nvPr/>
        </p:nvSpPr>
        <p:spPr bwMode="auto">
          <a:xfrm>
            <a:off x="7145338" y="2882900"/>
            <a:ext cx="506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b="1">
                <a:solidFill>
                  <a:prstClr val="black"/>
                </a:solidFill>
                <a:latin typeface="Gill Sans MT"/>
              </a:rPr>
              <a:t>R</a:t>
            </a:r>
            <a:r>
              <a:rPr lang="pt-BR" sz="1800" b="1" baseline="30000">
                <a:solidFill>
                  <a:prstClr val="black"/>
                </a:solidFill>
                <a:latin typeface="Gill Sans MT"/>
              </a:rPr>
              <a:t>1</a:t>
            </a:r>
          </a:p>
        </p:txBody>
      </p:sp>
      <p:sp>
        <p:nvSpPr>
          <p:cNvPr id="10" name="Text Box 11"/>
          <p:cNvSpPr txBox="1">
            <a:spLocks noChangeArrowheads="1"/>
          </p:cNvSpPr>
          <p:nvPr/>
        </p:nvSpPr>
        <p:spPr bwMode="auto">
          <a:xfrm>
            <a:off x="4365625" y="1636713"/>
            <a:ext cx="3316288"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400">
                <a:solidFill>
                  <a:prstClr val="black"/>
                </a:solidFill>
                <a:latin typeface="Arial" charset="0"/>
              </a:rPr>
              <a:t>Autovetor associado ao maior autovalor</a:t>
            </a:r>
          </a:p>
        </p:txBody>
      </p:sp>
      <p:sp>
        <p:nvSpPr>
          <p:cNvPr id="11" name="Line 12"/>
          <p:cNvSpPr>
            <a:spLocks noChangeShapeType="1"/>
          </p:cNvSpPr>
          <p:nvPr/>
        </p:nvSpPr>
        <p:spPr bwMode="auto">
          <a:xfrm flipH="1">
            <a:off x="3835400" y="1968500"/>
            <a:ext cx="16383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Tree>
    <p:extLst>
      <p:ext uri="{BB962C8B-B14F-4D97-AF65-F5344CB8AC3E}">
        <p14:creationId xmlns:p14="http://schemas.microsoft.com/office/powerpoint/2010/main" val="74641561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PCA</a:t>
            </a:r>
            <a:endParaRPr lang="pt-B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8392" t="16772" r="6671" b="4445"/>
          <a:stretch>
            <a:fillRect/>
          </a:stretch>
        </p:blipFill>
        <p:spPr bwMode="auto">
          <a:xfrm>
            <a:off x="1619646" y="1382985"/>
            <a:ext cx="6408738" cy="5286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756046" y="3688035"/>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b="1">
                <a:solidFill>
                  <a:prstClr val="black"/>
                </a:solidFill>
                <a:latin typeface="Gill Sans MT"/>
              </a:rPr>
              <a:t>R</a:t>
            </a:r>
            <a:r>
              <a:rPr lang="pt-BR" sz="1800" b="1" baseline="30000">
                <a:solidFill>
                  <a:prstClr val="black"/>
                </a:solidFill>
                <a:latin typeface="Gill Sans MT"/>
              </a:rPr>
              <a:t>11</a:t>
            </a:r>
          </a:p>
        </p:txBody>
      </p:sp>
    </p:spTree>
    <p:extLst>
      <p:ext uri="{BB962C8B-B14F-4D97-AF65-F5344CB8AC3E}">
        <p14:creationId xmlns:p14="http://schemas.microsoft.com/office/powerpoint/2010/main" val="35885478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PCA</a:t>
            </a:r>
            <a:endParaRPr lang="pt-B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8392" t="16772" r="6671" b="4445"/>
          <a:stretch>
            <a:fillRect/>
          </a:stretch>
        </p:blipFill>
        <p:spPr bwMode="auto">
          <a:xfrm>
            <a:off x="250825" y="1457945"/>
            <a:ext cx="3124200" cy="2576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l="3290" t="16139" r="5040" b="1425"/>
          <a:stretch>
            <a:fillRect/>
          </a:stretch>
        </p:blipFill>
        <p:spPr bwMode="auto">
          <a:xfrm>
            <a:off x="3779838" y="2035448"/>
            <a:ext cx="5184775" cy="41687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1443038" y="405192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b="1">
                <a:solidFill>
                  <a:prstClr val="black"/>
                </a:solidFill>
                <a:latin typeface="Gill Sans MT"/>
              </a:rPr>
              <a:t>R</a:t>
            </a:r>
            <a:r>
              <a:rPr lang="pt-BR" sz="1800" b="1" baseline="30000">
                <a:solidFill>
                  <a:prstClr val="black"/>
                </a:solidFill>
                <a:latin typeface="Gill Sans MT"/>
              </a:rPr>
              <a:t>11</a:t>
            </a:r>
          </a:p>
        </p:txBody>
      </p:sp>
      <p:sp>
        <p:nvSpPr>
          <p:cNvPr id="7" name="Text Box 8"/>
          <p:cNvSpPr txBox="1">
            <a:spLocks noChangeArrowheads="1"/>
          </p:cNvSpPr>
          <p:nvPr/>
        </p:nvSpPr>
        <p:spPr bwMode="auto">
          <a:xfrm>
            <a:off x="6084888" y="6212160"/>
            <a:ext cx="506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b="1">
                <a:solidFill>
                  <a:prstClr val="black"/>
                </a:solidFill>
                <a:latin typeface="Gill Sans MT"/>
              </a:rPr>
              <a:t>R</a:t>
            </a:r>
            <a:r>
              <a:rPr lang="pt-BR" sz="1800" b="1" baseline="30000">
                <a:solidFill>
                  <a:prstClr val="black"/>
                </a:solidFill>
                <a:latin typeface="Gill Sans MT"/>
              </a:rPr>
              <a:t>2</a:t>
            </a:r>
          </a:p>
        </p:txBody>
      </p:sp>
    </p:spTree>
    <p:extLst>
      <p:ext uri="{BB962C8B-B14F-4D97-AF65-F5344CB8AC3E}">
        <p14:creationId xmlns:p14="http://schemas.microsoft.com/office/powerpoint/2010/main" val="345139868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PCA</a:t>
            </a:r>
            <a:endParaRPr lang="pt-BR" dirty="0"/>
          </a:p>
        </p:txBody>
      </p:sp>
      <p:sp>
        <p:nvSpPr>
          <p:cNvPr id="4" name="Text Box 2"/>
          <p:cNvSpPr txBox="1">
            <a:spLocks noChangeArrowheads="1"/>
          </p:cNvSpPr>
          <p:nvPr/>
        </p:nvSpPr>
        <p:spPr bwMode="auto">
          <a:xfrm>
            <a:off x="3159125" y="2676996"/>
            <a:ext cx="2024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VC = cov ( X )</a:t>
            </a:r>
          </a:p>
        </p:txBody>
      </p:sp>
      <p:sp>
        <p:nvSpPr>
          <p:cNvPr id="5" name="Line 3"/>
          <p:cNvSpPr>
            <a:spLocks noChangeShapeType="1"/>
          </p:cNvSpPr>
          <p:nvPr/>
        </p:nvSpPr>
        <p:spPr bwMode="auto">
          <a:xfrm flipV="1">
            <a:off x="4876800" y="2115021"/>
            <a:ext cx="1087438" cy="655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grpSp>
        <p:nvGrpSpPr>
          <p:cNvPr id="6" name="Group 4"/>
          <p:cNvGrpSpPr>
            <a:grpSpLocks/>
          </p:cNvGrpSpPr>
          <p:nvPr/>
        </p:nvGrpSpPr>
        <p:grpSpPr bwMode="auto">
          <a:xfrm>
            <a:off x="5961063" y="1694333"/>
            <a:ext cx="2725737" cy="1838325"/>
            <a:chOff x="3600" y="797"/>
            <a:chExt cx="1717" cy="1158"/>
          </a:xfrm>
        </p:grpSpPr>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12590" t="28682" r="29375" b="29375"/>
            <a:stretch>
              <a:fillRect/>
            </a:stretch>
          </p:blipFill>
          <p:spPr bwMode="auto">
            <a:xfrm>
              <a:off x="3648" y="1008"/>
              <a:ext cx="1664" cy="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ChangeArrowheads="1"/>
            </p:cNvSpPr>
            <p:nvPr/>
          </p:nvSpPr>
          <p:spPr bwMode="auto">
            <a:xfrm>
              <a:off x="3630" y="823"/>
              <a:ext cx="1454" cy="2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pPr>
              <a:r>
                <a:rPr lang="pt-BR" sz="1800" dirty="0">
                  <a:solidFill>
                    <a:prstClr val="black"/>
                  </a:solidFill>
                  <a:latin typeface="Gill Sans MT"/>
                </a:rPr>
                <a:t>Matriz de dados (X)</a:t>
              </a:r>
            </a:p>
          </p:txBody>
        </p:sp>
        <p:sp>
          <p:nvSpPr>
            <p:cNvPr id="9" name="Rectangle 7"/>
            <p:cNvSpPr>
              <a:spLocks noChangeArrowheads="1"/>
            </p:cNvSpPr>
            <p:nvPr/>
          </p:nvSpPr>
          <p:spPr bwMode="auto">
            <a:xfrm>
              <a:off x="3600" y="797"/>
              <a:ext cx="1717" cy="11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pt-BR" sz="1800">
                <a:solidFill>
                  <a:prstClr val="black"/>
                </a:solidFill>
                <a:latin typeface="Gill Sans MT"/>
              </a:endParaRPr>
            </a:p>
          </p:txBody>
        </p:sp>
      </p:grpSp>
      <p:sp>
        <p:nvSpPr>
          <p:cNvPr id="10" name="Text Box 8"/>
          <p:cNvSpPr txBox="1">
            <a:spLocks noChangeArrowheads="1"/>
          </p:cNvSpPr>
          <p:nvPr/>
        </p:nvSpPr>
        <p:spPr bwMode="auto">
          <a:xfrm>
            <a:off x="609600" y="1856258"/>
            <a:ext cx="4336256"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pPr>
            <a:r>
              <a:rPr lang="pt-BR" sz="1800" dirty="0">
                <a:solidFill>
                  <a:prstClr val="black"/>
                </a:solidFill>
                <a:latin typeface="Gill Sans MT"/>
              </a:rPr>
              <a:t>Matriz de variância e covariância (VC)</a:t>
            </a:r>
            <a:endParaRPr lang="pt-BR" sz="1600" dirty="0">
              <a:solidFill>
                <a:prstClr val="black"/>
              </a:solidFill>
              <a:latin typeface="Gill Sans MT"/>
            </a:endParaRPr>
          </a:p>
        </p:txBody>
      </p:sp>
      <p:sp>
        <p:nvSpPr>
          <p:cNvPr id="11" name="Line 9"/>
          <p:cNvSpPr>
            <a:spLocks noChangeShapeType="1"/>
          </p:cNvSpPr>
          <p:nvPr/>
        </p:nvSpPr>
        <p:spPr bwMode="auto">
          <a:xfrm flipH="1" flipV="1">
            <a:off x="2069306" y="2340446"/>
            <a:ext cx="1157287" cy="4302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12" name="Text Box 10"/>
          <p:cNvSpPr txBox="1">
            <a:spLocks noChangeArrowheads="1"/>
          </p:cNvSpPr>
          <p:nvPr/>
        </p:nvSpPr>
        <p:spPr bwMode="auto">
          <a:xfrm>
            <a:off x="4816475" y="3431058"/>
            <a:ext cx="742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200">
                <a:solidFill>
                  <a:prstClr val="black"/>
                </a:solidFill>
                <a:latin typeface="Gill Sans MT"/>
              </a:rPr>
              <a:t>[251x16]</a:t>
            </a:r>
          </a:p>
        </p:txBody>
      </p:sp>
      <p:sp>
        <p:nvSpPr>
          <p:cNvPr id="13" name="Line 11"/>
          <p:cNvSpPr>
            <a:spLocks noChangeShapeType="1"/>
          </p:cNvSpPr>
          <p:nvPr/>
        </p:nvSpPr>
        <p:spPr bwMode="auto">
          <a:xfrm>
            <a:off x="4800600" y="3075458"/>
            <a:ext cx="290513" cy="409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14" name="Text Box 12"/>
          <p:cNvSpPr txBox="1">
            <a:spLocks noChangeArrowheads="1"/>
          </p:cNvSpPr>
          <p:nvPr/>
        </p:nvSpPr>
        <p:spPr bwMode="auto">
          <a:xfrm>
            <a:off x="1981200" y="3456458"/>
            <a:ext cx="666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200">
                <a:solidFill>
                  <a:prstClr val="black"/>
                </a:solidFill>
                <a:latin typeface="Gill Sans MT"/>
              </a:rPr>
              <a:t>[16x16]</a:t>
            </a:r>
          </a:p>
        </p:txBody>
      </p:sp>
      <p:sp>
        <p:nvSpPr>
          <p:cNvPr id="15" name="Line 13"/>
          <p:cNvSpPr>
            <a:spLocks noChangeShapeType="1"/>
          </p:cNvSpPr>
          <p:nvPr/>
        </p:nvSpPr>
        <p:spPr bwMode="auto">
          <a:xfrm flipH="1">
            <a:off x="2438400" y="3054821"/>
            <a:ext cx="917575" cy="401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16" name="Text Box 14"/>
          <p:cNvSpPr txBox="1">
            <a:spLocks noChangeArrowheads="1"/>
          </p:cNvSpPr>
          <p:nvPr/>
        </p:nvSpPr>
        <p:spPr bwMode="auto">
          <a:xfrm>
            <a:off x="2971800" y="4523258"/>
            <a:ext cx="2303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[V,D] = eig (VC)</a:t>
            </a:r>
          </a:p>
        </p:txBody>
      </p:sp>
      <p:sp>
        <p:nvSpPr>
          <p:cNvPr id="17" name="Text Box 15"/>
          <p:cNvSpPr txBox="1">
            <a:spLocks noChangeArrowheads="1"/>
          </p:cNvSpPr>
          <p:nvPr/>
        </p:nvSpPr>
        <p:spPr bwMode="auto">
          <a:xfrm>
            <a:off x="457200" y="5366221"/>
            <a:ext cx="1828800" cy="3762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ts val="0"/>
              </a:spcBef>
              <a:spcAft>
                <a:spcPts val="0"/>
              </a:spcAft>
            </a:pPr>
            <a:r>
              <a:rPr lang="pt-BR" sz="1800">
                <a:solidFill>
                  <a:prstClr val="black"/>
                </a:solidFill>
                <a:latin typeface="Gill Sans MT"/>
              </a:rPr>
              <a:t>Autovetores (V)</a:t>
            </a:r>
            <a:endParaRPr lang="pt-BR" sz="1600">
              <a:solidFill>
                <a:prstClr val="black"/>
              </a:solidFill>
              <a:latin typeface="Gill Sans MT"/>
            </a:endParaRPr>
          </a:p>
        </p:txBody>
      </p:sp>
      <p:sp>
        <p:nvSpPr>
          <p:cNvPr id="18" name="Line 16"/>
          <p:cNvSpPr>
            <a:spLocks noChangeShapeType="1"/>
          </p:cNvSpPr>
          <p:nvPr/>
        </p:nvSpPr>
        <p:spPr bwMode="auto">
          <a:xfrm flipH="1">
            <a:off x="2286000" y="4939183"/>
            <a:ext cx="996950" cy="5953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19" name="Text Box 17"/>
          <p:cNvSpPr txBox="1">
            <a:spLocks noChangeArrowheads="1"/>
          </p:cNvSpPr>
          <p:nvPr/>
        </p:nvSpPr>
        <p:spPr bwMode="auto">
          <a:xfrm>
            <a:off x="3937000" y="5528146"/>
            <a:ext cx="1828800" cy="3762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ts val="0"/>
              </a:spcBef>
              <a:spcAft>
                <a:spcPts val="0"/>
              </a:spcAft>
            </a:pPr>
            <a:r>
              <a:rPr lang="pt-BR" sz="1800">
                <a:solidFill>
                  <a:prstClr val="black"/>
                </a:solidFill>
                <a:latin typeface="Gill Sans MT"/>
              </a:rPr>
              <a:t>Autovalores (V)</a:t>
            </a:r>
            <a:endParaRPr lang="pt-BR" sz="1600">
              <a:solidFill>
                <a:prstClr val="black"/>
              </a:solidFill>
              <a:latin typeface="Gill Sans MT"/>
            </a:endParaRPr>
          </a:p>
        </p:txBody>
      </p:sp>
      <p:sp>
        <p:nvSpPr>
          <p:cNvPr id="20" name="Line 18"/>
          <p:cNvSpPr>
            <a:spLocks noChangeShapeType="1"/>
          </p:cNvSpPr>
          <p:nvPr/>
        </p:nvSpPr>
        <p:spPr bwMode="auto">
          <a:xfrm>
            <a:off x="3581400" y="4956646"/>
            <a:ext cx="346075" cy="77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21" name="Text Box 19"/>
          <p:cNvSpPr txBox="1">
            <a:spLocks noChangeArrowheads="1"/>
          </p:cNvSpPr>
          <p:nvPr/>
        </p:nvSpPr>
        <p:spPr bwMode="auto">
          <a:xfrm>
            <a:off x="1009650" y="5818658"/>
            <a:ext cx="666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200">
                <a:solidFill>
                  <a:prstClr val="black"/>
                </a:solidFill>
                <a:latin typeface="Gill Sans MT"/>
              </a:rPr>
              <a:t>[16x16]</a:t>
            </a:r>
          </a:p>
        </p:txBody>
      </p:sp>
    </p:spTree>
    <p:extLst>
      <p:ext uri="{BB962C8B-B14F-4D97-AF65-F5344CB8AC3E}">
        <p14:creationId xmlns:p14="http://schemas.microsoft.com/office/powerpoint/2010/main" val="407119687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PCA</a:t>
            </a:r>
            <a:endParaRPr lang="pt-BR" dirty="0"/>
          </a:p>
        </p:txBody>
      </p:sp>
      <p:sp>
        <p:nvSpPr>
          <p:cNvPr id="4" name="Text Box 2"/>
          <p:cNvSpPr txBox="1">
            <a:spLocks noChangeArrowheads="1"/>
          </p:cNvSpPr>
          <p:nvPr/>
        </p:nvSpPr>
        <p:spPr bwMode="auto">
          <a:xfrm>
            <a:off x="187324" y="938213"/>
            <a:ext cx="4589463" cy="110648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pt-BR" sz="1800" dirty="0">
                <a:solidFill>
                  <a:prstClr val="black"/>
                </a:solidFill>
                <a:latin typeface="Gill Sans MT"/>
              </a:rPr>
              <a:t>Matriz de componentes principais (MC):</a:t>
            </a:r>
          </a:p>
          <a:p>
            <a:pPr algn="ctr" fontAlgn="auto">
              <a:spcBef>
                <a:spcPts val="0"/>
              </a:spcBef>
              <a:spcAft>
                <a:spcPts val="0"/>
              </a:spcAft>
            </a:pPr>
            <a:r>
              <a:rPr lang="pt-BR" sz="1200" dirty="0">
                <a:solidFill>
                  <a:prstClr val="black"/>
                </a:solidFill>
                <a:latin typeface="Gill Sans MT"/>
              </a:rPr>
              <a:t>Uma vez os </a:t>
            </a:r>
            <a:r>
              <a:rPr lang="pt-BR" sz="1200" dirty="0" err="1">
                <a:solidFill>
                  <a:prstClr val="black"/>
                </a:solidFill>
                <a:latin typeface="Gill Sans MT"/>
              </a:rPr>
              <a:t>autovetores</a:t>
            </a:r>
            <a:r>
              <a:rPr lang="pt-BR" sz="1200" dirty="0">
                <a:solidFill>
                  <a:prstClr val="black"/>
                </a:solidFill>
                <a:latin typeface="Gill Sans MT"/>
              </a:rPr>
              <a:t> ordenados a partir</a:t>
            </a:r>
          </a:p>
          <a:p>
            <a:pPr algn="ctr" fontAlgn="auto">
              <a:spcBef>
                <a:spcPts val="0"/>
              </a:spcBef>
              <a:spcAft>
                <a:spcPts val="0"/>
              </a:spcAft>
            </a:pPr>
            <a:r>
              <a:rPr lang="pt-BR" sz="1200" dirty="0">
                <a:solidFill>
                  <a:prstClr val="black"/>
                </a:solidFill>
                <a:latin typeface="Gill Sans MT"/>
              </a:rPr>
              <a:t>dos respectivos autovalores associados, </a:t>
            </a:r>
          </a:p>
          <a:p>
            <a:pPr algn="ctr" fontAlgn="auto">
              <a:spcBef>
                <a:spcPts val="0"/>
              </a:spcBef>
              <a:spcAft>
                <a:spcPts val="0"/>
              </a:spcAft>
            </a:pPr>
            <a:r>
              <a:rPr lang="pt-BR" sz="1200" dirty="0">
                <a:solidFill>
                  <a:prstClr val="black"/>
                </a:solidFill>
                <a:latin typeface="Gill Sans MT"/>
              </a:rPr>
              <a:t>procede-se a seleção dos n-componentes </a:t>
            </a:r>
          </a:p>
          <a:p>
            <a:pPr algn="ctr" fontAlgn="auto">
              <a:spcBef>
                <a:spcPts val="0"/>
              </a:spcBef>
              <a:spcAft>
                <a:spcPts val="0"/>
              </a:spcAft>
            </a:pPr>
            <a:r>
              <a:rPr lang="pt-BR" sz="1200" dirty="0">
                <a:solidFill>
                  <a:prstClr val="black"/>
                </a:solidFill>
                <a:latin typeface="Gill Sans MT"/>
              </a:rPr>
              <a:t>principais e a montagem da matriz.</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43571" t="61404" r="41226" b="26401"/>
          <a:stretch>
            <a:fillRect/>
          </a:stretch>
        </p:blipFill>
        <p:spPr bwMode="auto">
          <a:xfrm>
            <a:off x="3276600" y="2743200"/>
            <a:ext cx="2133600"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1676400" y="4800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Dados modelados</a:t>
            </a:r>
          </a:p>
        </p:txBody>
      </p:sp>
      <p:sp>
        <p:nvSpPr>
          <p:cNvPr id="7" name="Text Box 5"/>
          <p:cNvSpPr txBox="1">
            <a:spLocks noChangeArrowheads="1"/>
          </p:cNvSpPr>
          <p:nvPr/>
        </p:nvSpPr>
        <p:spPr bwMode="auto">
          <a:xfrm>
            <a:off x="5575300" y="4800600"/>
            <a:ext cx="210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Dados experimentais</a:t>
            </a:r>
          </a:p>
        </p:txBody>
      </p:sp>
      <p:sp>
        <p:nvSpPr>
          <p:cNvPr id="8" name="Line 6"/>
          <p:cNvSpPr>
            <a:spLocks noChangeShapeType="1"/>
          </p:cNvSpPr>
          <p:nvPr/>
        </p:nvSpPr>
        <p:spPr bwMode="auto">
          <a:xfrm flipV="1">
            <a:off x="2438400" y="3733800"/>
            <a:ext cx="12954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9" name="Line 7"/>
          <p:cNvSpPr>
            <a:spLocks noChangeShapeType="1"/>
          </p:cNvSpPr>
          <p:nvPr/>
        </p:nvSpPr>
        <p:spPr bwMode="auto">
          <a:xfrm>
            <a:off x="5029200" y="3733800"/>
            <a:ext cx="14478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10" name="Text Box 8"/>
          <p:cNvSpPr txBox="1">
            <a:spLocks noChangeArrowheads="1"/>
          </p:cNvSpPr>
          <p:nvPr/>
        </p:nvSpPr>
        <p:spPr bwMode="auto">
          <a:xfrm>
            <a:off x="4419600" y="2438400"/>
            <a:ext cx="590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200">
                <a:solidFill>
                  <a:prstClr val="black"/>
                </a:solidFill>
                <a:latin typeface="Gill Sans MT"/>
              </a:rPr>
              <a:t>[16x8]</a:t>
            </a:r>
          </a:p>
        </p:txBody>
      </p:sp>
      <p:sp>
        <p:nvSpPr>
          <p:cNvPr id="11" name="Text Box 9"/>
          <p:cNvSpPr txBox="1">
            <a:spLocks noChangeArrowheads="1"/>
          </p:cNvSpPr>
          <p:nvPr/>
        </p:nvSpPr>
        <p:spPr bwMode="auto">
          <a:xfrm>
            <a:off x="3276600" y="2468563"/>
            <a:ext cx="666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200">
                <a:solidFill>
                  <a:prstClr val="black"/>
                </a:solidFill>
                <a:latin typeface="Gill Sans MT"/>
              </a:rPr>
              <a:t>[16x16]</a:t>
            </a:r>
          </a:p>
        </p:txBody>
      </p:sp>
      <p:sp>
        <p:nvSpPr>
          <p:cNvPr id="12" name="Line 10"/>
          <p:cNvSpPr>
            <a:spLocks noChangeShapeType="1"/>
          </p:cNvSpPr>
          <p:nvPr/>
        </p:nvSpPr>
        <p:spPr bwMode="auto">
          <a:xfrm>
            <a:off x="3581400" y="2667000"/>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13" name="Line 11"/>
          <p:cNvSpPr>
            <a:spLocks noChangeShapeType="1"/>
          </p:cNvSpPr>
          <p:nvPr/>
        </p:nvSpPr>
        <p:spPr bwMode="auto">
          <a:xfrm flipV="1">
            <a:off x="4343400" y="2667000"/>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14" name="Text Box 12"/>
          <p:cNvSpPr txBox="1">
            <a:spLocks noChangeArrowheads="1"/>
          </p:cNvSpPr>
          <p:nvPr/>
        </p:nvSpPr>
        <p:spPr bwMode="auto">
          <a:xfrm>
            <a:off x="5410200" y="3124200"/>
            <a:ext cx="742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200">
                <a:solidFill>
                  <a:prstClr val="black"/>
                </a:solidFill>
                <a:latin typeface="Gill Sans MT"/>
              </a:rPr>
              <a:t>[251x16]</a:t>
            </a:r>
          </a:p>
        </p:txBody>
      </p:sp>
      <p:sp>
        <p:nvSpPr>
          <p:cNvPr id="15" name="Line 13"/>
          <p:cNvSpPr>
            <a:spLocks noChangeShapeType="1"/>
          </p:cNvSpPr>
          <p:nvPr/>
        </p:nvSpPr>
        <p:spPr bwMode="auto">
          <a:xfrm flipV="1">
            <a:off x="5029200" y="3276600"/>
            <a:ext cx="3810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16" name="Text Box 14"/>
          <p:cNvSpPr txBox="1">
            <a:spLocks noChangeArrowheads="1"/>
          </p:cNvSpPr>
          <p:nvPr/>
        </p:nvSpPr>
        <p:spPr bwMode="auto">
          <a:xfrm>
            <a:off x="2667000" y="3276600"/>
            <a:ext cx="742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200">
                <a:solidFill>
                  <a:prstClr val="black"/>
                </a:solidFill>
                <a:latin typeface="Gill Sans MT"/>
              </a:rPr>
              <a:t>[251x16]</a:t>
            </a:r>
          </a:p>
        </p:txBody>
      </p:sp>
      <p:sp>
        <p:nvSpPr>
          <p:cNvPr id="17" name="Line 15"/>
          <p:cNvSpPr>
            <a:spLocks noChangeShapeType="1"/>
          </p:cNvSpPr>
          <p:nvPr/>
        </p:nvSpPr>
        <p:spPr bwMode="auto">
          <a:xfrm>
            <a:off x="3149600" y="3530600"/>
            <a:ext cx="3810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pic>
        <p:nvPicPr>
          <p:cNvPr id="18"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2300" y="5157788"/>
            <a:ext cx="1816100" cy="16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7200" y="5157788"/>
            <a:ext cx="1828800" cy="162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8"/>
          <p:cNvPicPr>
            <a:picLocks noChangeAspect="1" noChangeArrowheads="1"/>
          </p:cNvPicPr>
          <p:nvPr/>
        </p:nvPicPr>
        <p:blipFill>
          <a:blip r:embed="rId5">
            <a:extLst>
              <a:ext uri="{28A0092B-C50C-407E-A947-70E740481C1C}">
                <a14:useLocalDpi xmlns:a14="http://schemas.microsoft.com/office/drawing/2010/main" val="0"/>
              </a:ext>
            </a:extLst>
          </a:blip>
          <a:srcRect l="33806" t="30240" r="36050" b="20348"/>
          <a:stretch>
            <a:fillRect/>
          </a:stretch>
        </p:blipFill>
        <p:spPr bwMode="auto">
          <a:xfrm>
            <a:off x="6491288" y="938213"/>
            <a:ext cx="216535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9"/>
          <p:cNvSpPr>
            <a:spLocks noChangeArrowheads="1"/>
          </p:cNvSpPr>
          <p:nvPr/>
        </p:nvSpPr>
        <p:spPr bwMode="auto">
          <a:xfrm>
            <a:off x="6550025" y="1257300"/>
            <a:ext cx="2039938" cy="108108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pt-BR" sz="1800">
              <a:solidFill>
                <a:prstClr val="black"/>
              </a:solidFill>
              <a:latin typeface="Gill Sans MT"/>
            </a:endParaRPr>
          </a:p>
        </p:txBody>
      </p:sp>
      <p:sp>
        <p:nvSpPr>
          <p:cNvPr id="22" name="Line 20"/>
          <p:cNvSpPr>
            <a:spLocks noChangeShapeType="1"/>
          </p:cNvSpPr>
          <p:nvPr/>
        </p:nvSpPr>
        <p:spPr bwMode="auto">
          <a:xfrm flipV="1">
            <a:off x="4843463" y="1670050"/>
            <a:ext cx="1671637" cy="796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pt-BR" sz="1800">
              <a:solidFill>
                <a:prstClr val="black"/>
              </a:solidFill>
              <a:latin typeface="Gill Sans MT"/>
            </a:endParaRPr>
          </a:p>
        </p:txBody>
      </p:sp>
      <p:sp>
        <p:nvSpPr>
          <p:cNvPr id="23" name="Oval 21"/>
          <p:cNvSpPr>
            <a:spLocks noChangeArrowheads="1"/>
          </p:cNvSpPr>
          <p:nvPr/>
        </p:nvSpPr>
        <p:spPr bwMode="auto">
          <a:xfrm>
            <a:off x="4776788" y="2495550"/>
            <a:ext cx="93662" cy="157163"/>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pt-BR" sz="1800">
              <a:solidFill>
                <a:prstClr val="black"/>
              </a:solidFill>
              <a:latin typeface="Gill Sans MT"/>
            </a:endParaRPr>
          </a:p>
        </p:txBody>
      </p:sp>
    </p:spTree>
    <p:extLst>
      <p:ext uri="{BB962C8B-B14F-4D97-AF65-F5344CB8AC3E}">
        <p14:creationId xmlns:p14="http://schemas.microsoft.com/office/powerpoint/2010/main" val="255170274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Exemplo:</a:t>
            </a:r>
            <a:endParaRPr lang="pt-BR" dirty="0"/>
          </a:p>
        </p:txBody>
      </p:sp>
      <p:sp>
        <p:nvSpPr>
          <p:cNvPr id="4" name="Text Box 4"/>
          <p:cNvSpPr txBox="1">
            <a:spLocks noChangeArrowheads="1"/>
          </p:cNvSpPr>
          <p:nvPr/>
        </p:nvSpPr>
        <p:spPr bwMode="auto">
          <a:xfrm>
            <a:off x="2587158" y="1222375"/>
            <a:ext cx="328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dirty="0">
                <a:solidFill>
                  <a:prstClr val="black"/>
                </a:solidFill>
                <a:latin typeface="Arial" charset="0"/>
              </a:rPr>
              <a:t>Dados para serem analisados:</a:t>
            </a:r>
          </a:p>
        </p:txBody>
      </p:sp>
      <p:sp>
        <p:nvSpPr>
          <p:cNvPr id="5" name="Text Box 5"/>
          <p:cNvSpPr txBox="1">
            <a:spLocks noChangeArrowheads="1"/>
          </p:cNvSpPr>
          <p:nvPr/>
        </p:nvSpPr>
        <p:spPr bwMode="auto">
          <a:xfrm>
            <a:off x="6003925" y="139700"/>
            <a:ext cx="2352675" cy="648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200" dirty="0">
                <a:solidFill>
                  <a:prstClr val="black"/>
                </a:solidFill>
                <a:latin typeface="Gill Sans MT"/>
              </a:rPr>
              <a:t>close </a:t>
            </a:r>
            <a:r>
              <a:rPr lang="pt-BR" sz="1200" dirty="0" err="1">
                <a:solidFill>
                  <a:prstClr val="black"/>
                </a:solidFill>
                <a:latin typeface="Gill Sans MT"/>
              </a:rPr>
              <a:t>all</a:t>
            </a:r>
            <a:endParaRPr lang="pt-BR" sz="1200" dirty="0">
              <a:solidFill>
                <a:prstClr val="black"/>
              </a:solidFill>
              <a:latin typeface="Gill Sans MT"/>
            </a:endParaRPr>
          </a:p>
          <a:p>
            <a:pPr fontAlgn="auto">
              <a:spcBef>
                <a:spcPts val="0"/>
              </a:spcBef>
              <a:spcAft>
                <a:spcPts val="0"/>
              </a:spcAft>
            </a:pPr>
            <a:r>
              <a:rPr lang="pt-BR" sz="1200" dirty="0" err="1">
                <a:solidFill>
                  <a:prstClr val="black"/>
                </a:solidFill>
                <a:latin typeface="Gill Sans MT"/>
              </a:rPr>
              <a:t>clear</a:t>
            </a:r>
            <a:r>
              <a:rPr lang="pt-BR" sz="1200" dirty="0">
                <a:solidFill>
                  <a:prstClr val="black"/>
                </a:solidFill>
                <a:latin typeface="Gill Sans MT"/>
              </a:rPr>
              <a:t> </a:t>
            </a:r>
            <a:r>
              <a:rPr lang="pt-BR" sz="1200" dirty="0" err="1">
                <a:solidFill>
                  <a:prstClr val="black"/>
                </a:solidFill>
                <a:latin typeface="Gill Sans MT"/>
              </a:rPr>
              <a:t>all</a:t>
            </a:r>
            <a:endParaRPr lang="pt-BR" sz="1200" dirty="0">
              <a:solidFill>
                <a:prstClr val="black"/>
              </a:solidFill>
              <a:latin typeface="Gill Sans MT"/>
            </a:endParaRPr>
          </a:p>
          <a:p>
            <a:pPr fontAlgn="auto">
              <a:spcBef>
                <a:spcPts val="0"/>
              </a:spcBef>
              <a:spcAft>
                <a:spcPts val="0"/>
              </a:spcAft>
            </a:pPr>
            <a:r>
              <a:rPr lang="pt-BR" sz="1200" dirty="0">
                <a:solidFill>
                  <a:prstClr val="black"/>
                </a:solidFill>
                <a:latin typeface="Gill Sans MT"/>
              </a:rPr>
              <a:t> </a:t>
            </a:r>
          </a:p>
          <a:p>
            <a:pPr fontAlgn="auto">
              <a:spcBef>
                <a:spcPts val="0"/>
              </a:spcBef>
              <a:spcAft>
                <a:spcPts val="0"/>
              </a:spcAft>
            </a:pPr>
            <a:r>
              <a:rPr lang="pt-BR" sz="1200" dirty="0">
                <a:solidFill>
                  <a:prstClr val="black"/>
                </a:solidFill>
                <a:latin typeface="Gill Sans MT"/>
              </a:rPr>
              <a:t> </a:t>
            </a:r>
          </a:p>
          <a:p>
            <a:pPr fontAlgn="auto">
              <a:spcBef>
                <a:spcPts val="0"/>
              </a:spcBef>
              <a:spcAft>
                <a:spcPts val="0"/>
              </a:spcAft>
            </a:pPr>
            <a:r>
              <a:rPr lang="pt-BR" sz="1200" dirty="0">
                <a:solidFill>
                  <a:prstClr val="black"/>
                </a:solidFill>
                <a:latin typeface="Gill Sans MT"/>
              </a:rPr>
              <a:t>% Dados amostrais (dois sensores):</a:t>
            </a:r>
          </a:p>
          <a:p>
            <a:pPr fontAlgn="auto">
              <a:spcBef>
                <a:spcPts val="0"/>
              </a:spcBef>
              <a:spcAft>
                <a:spcPts val="0"/>
              </a:spcAft>
            </a:pPr>
            <a:r>
              <a:rPr lang="pt-BR" sz="1200" dirty="0">
                <a:solidFill>
                  <a:prstClr val="black"/>
                </a:solidFill>
                <a:latin typeface="Gill Sans MT"/>
              </a:rPr>
              <a:t>%      x    y</a:t>
            </a:r>
          </a:p>
          <a:p>
            <a:pPr fontAlgn="auto">
              <a:spcBef>
                <a:spcPts val="0"/>
              </a:spcBef>
              <a:spcAft>
                <a:spcPts val="0"/>
              </a:spcAft>
            </a:pPr>
            <a:r>
              <a:rPr lang="pt-BR" sz="1200" dirty="0">
                <a:solidFill>
                  <a:prstClr val="black"/>
                </a:solidFill>
                <a:latin typeface="Gill Sans MT"/>
              </a:rPr>
              <a:t>Data=[2.5  2.4</a:t>
            </a:r>
          </a:p>
          <a:p>
            <a:pPr fontAlgn="auto">
              <a:spcBef>
                <a:spcPts val="0"/>
              </a:spcBef>
              <a:spcAft>
                <a:spcPts val="0"/>
              </a:spcAft>
            </a:pPr>
            <a:r>
              <a:rPr lang="pt-BR" sz="1200" dirty="0">
                <a:solidFill>
                  <a:prstClr val="black"/>
                </a:solidFill>
                <a:latin typeface="Gill Sans MT"/>
              </a:rPr>
              <a:t>      0.5  0.7</a:t>
            </a:r>
          </a:p>
          <a:p>
            <a:pPr fontAlgn="auto">
              <a:spcBef>
                <a:spcPts val="0"/>
              </a:spcBef>
              <a:spcAft>
                <a:spcPts val="0"/>
              </a:spcAft>
            </a:pPr>
            <a:r>
              <a:rPr lang="pt-BR" sz="1200" dirty="0">
                <a:solidFill>
                  <a:prstClr val="black"/>
                </a:solidFill>
                <a:latin typeface="Gill Sans MT"/>
              </a:rPr>
              <a:t>      2.2  2.9</a:t>
            </a:r>
          </a:p>
          <a:p>
            <a:pPr fontAlgn="auto">
              <a:spcBef>
                <a:spcPts val="0"/>
              </a:spcBef>
              <a:spcAft>
                <a:spcPts val="0"/>
              </a:spcAft>
            </a:pPr>
            <a:r>
              <a:rPr lang="pt-BR" sz="1200" dirty="0">
                <a:solidFill>
                  <a:prstClr val="black"/>
                </a:solidFill>
                <a:latin typeface="Gill Sans MT"/>
              </a:rPr>
              <a:t>      1.9  2.2</a:t>
            </a:r>
          </a:p>
          <a:p>
            <a:pPr fontAlgn="auto">
              <a:spcBef>
                <a:spcPts val="0"/>
              </a:spcBef>
              <a:spcAft>
                <a:spcPts val="0"/>
              </a:spcAft>
            </a:pPr>
            <a:r>
              <a:rPr lang="pt-BR" sz="1200" dirty="0">
                <a:solidFill>
                  <a:prstClr val="black"/>
                </a:solidFill>
                <a:latin typeface="Gill Sans MT"/>
              </a:rPr>
              <a:t>      2.5  2.4</a:t>
            </a:r>
          </a:p>
          <a:p>
            <a:pPr fontAlgn="auto">
              <a:spcBef>
                <a:spcPts val="0"/>
              </a:spcBef>
              <a:spcAft>
                <a:spcPts val="0"/>
              </a:spcAft>
            </a:pPr>
            <a:r>
              <a:rPr lang="pt-BR" sz="1200" dirty="0">
                <a:solidFill>
                  <a:prstClr val="black"/>
                </a:solidFill>
                <a:latin typeface="Gill Sans MT"/>
              </a:rPr>
              <a:t>      0.5  0.7</a:t>
            </a:r>
          </a:p>
          <a:p>
            <a:pPr fontAlgn="auto">
              <a:spcBef>
                <a:spcPts val="0"/>
              </a:spcBef>
              <a:spcAft>
                <a:spcPts val="0"/>
              </a:spcAft>
            </a:pPr>
            <a:r>
              <a:rPr lang="pt-BR" sz="1200" dirty="0">
                <a:solidFill>
                  <a:prstClr val="black"/>
                </a:solidFill>
                <a:latin typeface="Gill Sans MT"/>
              </a:rPr>
              <a:t>      2.2  2.9</a:t>
            </a:r>
          </a:p>
          <a:p>
            <a:pPr fontAlgn="auto">
              <a:spcBef>
                <a:spcPts val="0"/>
              </a:spcBef>
              <a:spcAft>
                <a:spcPts val="0"/>
              </a:spcAft>
            </a:pPr>
            <a:r>
              <a:rPr lang="pt-BR" sz="1200" dirty="0">
                <a:solidFill>
                  <a:prstClr val="black"/>
                </a:solidFill>
                <a:latin typeface="Gill Sans MT"/>
              </a:rPr>
              <a:t>      1.9  2.2</a:t>
            </a:r>
          </a:p>
          <a:p>
            <a:pPr fontAlgn="auto">
              <a:spcBef>
                <a:spcPts val="0"/>
              </a:spcBef>
              <a:spcAft>
                <a:spcPts val="0"/>
              </a:spcAft>
            </a:pPr>
            <a:r>
              <a:rPr lang="pt-BR" sz="1200" dirty="0">
                <a:solidFill>
                  <a:prstClr val="black"/>
                </a:solidFill>
                <a:latin typeface="Gill Sans MT"/>
              </a:rPr>
              <a:t>      2.5  2.4</a:t>
            </a:r>
          </a:p>
          <a:p>
            <a:pPr fontAlgn="auto">
              <a:spcBef>
                <a:spcPts val="0"/>
              </a:spcBef>
              <a:spcAft>
                <a:spcPts val="0"/>
              </a:spcAft>
            </a:pPr>
            <a:r>
              <a:rPr lang="pt-BR" sz="1200" dirty="0">
                <a:solidFill>
                  <a:prstClr val="black"/>
                </a:solidFill>
                <a:latin typeface="Gill Sans MT"/>
              </a:rPr>
              <a:t>      0.5  0.7</a:t>
            </a:r>
          </a:p>
          <a:p>
            <a:pPr fontAlgn="auto">
              <a:spcBef>
                <a:spcPts val="0"/>
              </a:spcBef>
              <a:spcAft>
                <a:spcPts val="0"/>
              </a:spcAft>
            </a:pPr>
            <a:r>
              <a:rPr lang="pt-BR" sz="1200" dirty="0">
                <a:solidFill>
                  <a:prstClr val="black"/>
                </a:solidFill>
                <a:latin typeface="Gill Sans MT"/>
              </a:rPr>
              <a:t>      2.2  2.9</a:t>
            </a:r>
          </a:p>
          <a:p>
            <a:pPr fontAlgn="auto">
              <a:spcBef>
                <a:spcPts val="0"/>
              </a:spcBef>
              <a:spcAft>
                <a:spcPts val="0"/>
              </a:spcAft>
            </a:pPr>
            <a:r>
              <a:rPr lang="pt-BR" sz="1200" dirty="0">
                <a:solidFill>
                  <a:prstClr val="black"/>
                </a:solidFill>
                <a:latin typeface="Gill Sans MT"/>
              </a:rPr>
              <a:t>      1.9  2.2</a:t>
            </a:r>
          </a:p>
          <a:p>
            <a:pPr fontAlgn="auto">
              <a:spcBef>
                <a:spcPts val="0"/>
              </a:spcBef>
              <a:spcAft>
                <a:spcPts val="0"/>
              </a:spcAft>
            </a:pPr>
            <a:r>
              <a:rPr lang="pt-BR" sz="1200" dirty="0">
                <a:solidFill>
                  <a:prstClr val="black"/>
                </a:solidFill>
                <a:latin typeface="Gill Sans MT"/>
              </a:rPr>
              <a:t>      3.1  3.0</a:t>
            </a:r>
          </a:p>
          <a:p>
            <a:pPr fontAlgn="auto">
              <a:spcBef>
                <a:spcPts val="0"/>
              </a:spcBef>
              <a:spcAft>
                <a:spcPts val="0"/>
              </a:spcAft>
            </a:pPr>
            <a:r>
              <a:rPr lang="pt-BR" sz="1200" dirty="0">
                <a:solidFill>
                  <a:prstClr val="black"/>
                </a:solidFill>
                <a:latin typeface="Gill Sans MT"/>
              </a:rPr>
              <a:t>      2.3  2.7</a:t>
            </a:r>
          </a:p>
          <a:p>
            <a:pPr fontAlgn="auto">
              <a:spcBef>
                <a:spcPts val="0"/>
              </a:spcBef>
              <a:spcAft>
                <a:spcPts val="0"/>
              </a:spcAft>
            </a:pPr>
            <a:r>
              <a:rPr lang="pt-BR" sz="1200" dirty="0">
                <a:solidFill>
                  <a:prstClr val="black"/>
                </a:solidFill>
                <a:latin typeface="Gill Sans MT"/>
              </a:rPr>
              <a:t>      2    1.6</a:t>
            </a:r>
          </a:p>
          <a:p>
            <a:pPr fontAlgn="auto">
              <a:spcBef>
                <a:spcPts val="0"/>
              </a:spcBef>
              <a:spcAft>
                <a:spcPts val="0"/>
              </a:spcAft>
            </a:pPr>
            <a:r>
              <a:rPr lang="pt-BR" sz="1200" dirty="0">
                <a:solidFill>
                  <a:prstClr val="black"/>
                </a:solidFill>
                <a:latin typeface="Gill Sans MT"/>
              </a:rPr>
              <a:t>      1    1.1</a:t>
            </a:r>
          </a:p>
          <a:p>
            <a:pPr fontAlgn="auto">
              <a:spcBef>
                <a:spcPts val="0"/>
              </a:spcBef>
              <a:spcAft>
                <a:spcPts val="0"/>
              </a:spcAft>
            </a:pPr>
            <a:r>
              <a:rPr lang="pt-BR" sz="1200" dirty="0">
                <a:solidFill>
                  <a:prstClr val="black"/>
                </a:solidFill>
                <a:latin typeface="Gill Sans MT"/>
              </a:rPr>
              <a:t>      1.5  1.6</a:t>
            </a:r>
          </a:p>
          <a:p>
            <a:pPr fontAlgn="auto">
              <a:spcBef>
                <a:spcPts val="0"/>
              </a:spcBef>
              <a:spcAft>
                <a:spcPts val="0"/>
              </a:spcAft>
            </a:pPr>
            <a:r>
              <a:rPr lang="pt-BR" sz="1200" dirty="0">
                <a:solidFill>
                  <a:prstClr val="black"/>
                </a:solidFill>
                <a:latin typeface="Gill Sans MT"/>
              </a:rPr>
              <a:t>      1.1  0.9</a:t>
            </a:r>
          </a:p>
          <a:p>
            <a:pPr fontAlgn="auto">
              <a:spcBef>
                <a:spcPts val="0"/>
              </a:spcBef>
              <a:spcAft>
                <a:spcPts val="0"/>
              </a:spcAft>
            </a:pPr>
            <a:r>
              <a:rPr lang="pt-BR" sz="1200" dirty="0">
                <a:solidFill>
                  <a:prstClr val="black"/>
                </a:solidFill>
                <a:latin typeface="Gill Sans MT"/>
              </a:rPr>
              <a:t>      2.5  2.4</a:t>
            </a:r>
          </a:p>
          <a:p>
            <a:pPr fontAlgn="auto">
              <a:spcBef>
                <a:spcPts val="0"/>
              </a:spcBef>
              <a:spcAft>
                <a:spcPts val="0"/>
              </a:spcAft>
            </a:pPr>
            <a:r>
              <a:rPr lang="pt-BR" sz="1200" dirty="0">
                <a:solidFill>
                  <a:prstClr val="black"/>
                </a:solidFill>
                <a:latin typeface="Gill Sans MT"/>
              </a:rPr>
              <a:t>      0.5  0.7</a:t>
            </a:r>
          </a:p>
          <a:p>
            <a:pPr fontAlgn="auto">
              <a:spcBef>
                <a:spcPts val="0"/>
              </a:spcBef>
              <a:spcAft>
                <a:spcPts val="0"/>
              </a:spcAft>
            </a:pPr>
            <a:r>
              <a:rPr lang="pt-BR" sz="1200" dirty="0">
                <a:solidFill>
                  <a:prstClr val="black"/>
                </a:solidFill>
                <a:latin typeface="Gill Sans MT"/>
              </a:rPr>
              <a:t>      2.2  2.9</a:t>
            </a:r>
          </a:p>
          <a:p>
            <a:pPr fontAlgn="auto">
              <a:spcBef>
                <a:spcPts val="0"/>
              </a:spcBef>
              <a:spcAft>
                <a:spcPts val="0"/>
              </a:spcAft>
            </a:pPr>
            <a:r>
              <a:rPr lang="pt-BR" sz="1200" dirty="0">
                <a:solidFill>
                  <a:prstClr val="black"/>
                </a:solidFill>
                <a:latin typeface="Gill Sans MT"/>
              </a:rPr>
              <a:t>      1.9  2.2</a:t>
            </a:r>
          </a:p>
          <a:p>
            <a:pPr fontAlgn="auto">
              <a:spcBef>
                <a:spcPts val="0"/>
              </a:spcBef>
              <a:spcAft>
                <a:spcPts val="0"/>
              </a:spcAft>
            </a:pPr>
            <a:r>
              <a:rPr lang="pt-BR" sz="1200" dirty="0">
                <a:solidFill>
                  <a:prstClr val="black"/>
                </a:solidFill>
                <a:latin typeface="Gill Sans MT"/>
              </a:rPr>
              <a:t>      3.1  3.0</a:t>
            </a:r>
          </a:p>
          <a:p>
            <a:pPr fontAlgn="auto">
              <a:spcBef>
                <a:spcPts val="0"/>
              </a:spcBef>
              <a:spcAft>
                <a:spcPts val="0"/>
              </a:spcAft>
            </a:pPr>
            <a:r>
              <a:rPr lang="pt-BR" sz="1200" dirty="0">
                <a:solidFill>
                  <a:prstClr val="black"/>
                </a:solidFill>
                <a:latin typeface="Gill Sans MT"/>
              </a:rPr>
              <a:t>      2.3  2.7</a:t>
            </a:r>
          </a:p>
          <a:p>
            <a:pPr fontAlgn="auto">
              <a:spcBef>
                <a:spcPts val="0"/>
              </a:spcBef>
              <a:spcAft>
                <a:spcPts val="0"/>
              </a:spcAft>
            </a:pPr>
            <a:r>
              <a:rPr lang="pt-BR" sz="1200" dirty="0">
                <a:solidFill>
                  <a:prstClr val="black"/>
                </a:solidFill>
                <a:latin typeface="Gill Sans MT"/>
              </a:rPr>
              <a:t>      2    1.6</a:t>
            </a:r>
          </a:p>
          <a:p>
            <a:pPr fontAlgn="auto">
              <a:spcBef>
                <a:spcPts val="0"/>
              </a:spcBef>
              <a:spcAft>
                <a:spcPts val="0"/>
              </a:spcAft>
            </a:pPr>
            <a:r>
              <a:rPr lang="pt-BR" sz="1200" dirty="0">
                <a:solidFill>
                  <a:prstClr val="black"/>
                </a:solidFill>
                <a:latin typeface="Gill Sans MT"/>
              </a:rPr>
              <a:t>      1    1.1</a:t>
            </a:r>
          </a:p>
          <a:p>
            <a:pPr fontAlgn="auto">
              <a:spcBef>
                <a:spcPts val="0"/>
              </a:spcBef>
              <a:spcAft>
                <a:spcPts val="0"/>
              </a:spcAft>
            </a:pPr>
            <a:r>
              <a:rPr lang="pt-BR" sz="1200" dirty="0">
                <a:solidFill>
                  <a:prstClr val="black"/>
                </a:solidFill>
                <a:latin typeface="Gill Sans MT"/>
              </a:rPr>
              <a:t>      1.5  1.6</a:t>
            </a:r>
          </a:p>
          <a:p>
            <a:pPr fontAlgn="auto">
              <a:spcBef>
                <a:spcPts val="0"/>
              </a:spcBef>
              <a:spcAft>
                <a:spcPts val="0"/>
              </a:spcAft>
            </a:pPr>
            <a:r>
              <a:rPr lang="pt-BR" sz="1200" dirty="0">
                <a:solidFill>
                  <a:prstClr val="black"/>
                </a:solidFill>
                <a:latin typeface="Gill Sans MT"/>
              </a:rPr>
              <a:t>      1.1  0.9];</a:t>
            </a:r>
          </a:p>
          <a:p>
            <a:pPr fontAlgn="auto">
              <a:spcBef>
                <a:spcPts val="0"/>
              </a:spcBef>
              <a:spcAft>
                <a:spcPts val="0"/>
              </a:spcAft>
            </a:pPr>
            <a:endParaRPr lang="pt-BR" sz="1200" dirty="0">
              <a:solidFill>
                <a:prstClr val="black"/>
              </a:solidFill>
              <a:latin typeface="Gill Sans MT"/>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17663"/>
            <a:ext cx="5329238"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9350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0825" y="260350"/>
            <a:ext cx="733266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 Media de cada sensor:</a:t>
            </a:r>
          </a:p>
          <a:p>
            <a:pPr fontAlgn="auto">
              <a:spcBef>
                <a:spcPts val="0"/>
              </a:spcBef>
              <a:spcAft>
                <a:spcPts val="0"/>
              </a:spcAft>
            </a:pPr>
            <a:r>
              <a:rPr lang="pt-BR" sz="1800">
                <a:solidFill>
                  <a:prstClr val="black"/>
                </a:solidFill>
                <a:latin typeface="Gill Sans MT"/>
              </a:rPr>
              <a:t>medias=mean(Data);</a:t>
            </a:r>
          </a:p>
          <a:p>
            <a:pPr fontAlgn="auto">
              <a:spcBef>
                <a:spcPts val="0"/>
              </a:spcBef>
              <a:spcAft>
                <a:spcPts val="0"/>
              </a:spcAft>
            </a:pPr>
            <a:r>
              <a:rPr lang="pt-BR" sz="1800">
                <a:solidFill>
                  <a:prstClr val="black"/>
                </a:solidFill>
                <a:latin typeface="Gill Sans MT"/>
              </a:rPr>
              <a:t>m1=medias(1);</a:t>
            </a:r>
          </a:p>
          <a:p>
            <a:pPr fontAlgn="auto">
              <a:spcBef>
                <a:spcPts val="0"/>
              </a:spcBef>
              <a:spcAft>
                <a:spcPts val="0"/>
              </a:spcAft>
            </a:pPr>
            <a:r>
              <a:rPr lang="pt-BR" sz="1800">
                <a:solidFill>
                  <a:prstClr val="black"/>
                </a:solidFill>
                <a:latin typeface="Gill Sans MT"/>
              </a:rPr>
              <a:t>m2=medias(2);</a:t>
            </a:r>
          </a:p>
          <a:p>
            <a:pPr fontAlgn="auto">
              <a:spcBef>
                <a:spcPts val="0"/>
              </a:spcBef>
              <a:spcAft>
                <a:spcPts val="0"/>
              </a:spcAft>
            </a:pPr>
            <a:endParaRPr lang="pt-BR" sz="1800">
              <a:solidFill>
                <a:prstClr val="black"/>
              </a:solidFill>
              <a:latin typeface="Gill Sans MT"/>
            </a:endParaRPr>
          </a:p>
          <a:p>
            <a:pPr fontAlgn="auto">
              <a:spcBef>
                <a:spcPts val="0"/>
              </a:spcBef>
              <a:spcAft>
                <a:spcPts val="0"/>
              </a:spcAft>
            </a:pPr>
            <a:r>
              <a:rPr lang="pt-BR" sz="1800">
                <a:solidFill>
                  <a:prstClr val="black"/>
                </a:solidFill>
                <a:latin typeface="Gill Sans MT"/>
              </a:rPr>
              <a:t>% Dados ajustados (dados amostrais subtraidos da media):</a:t>
            </a:r>
          </a:p>
          <a:p>
            <a:pPr fontAlgn="auto">
              <a:spcBef>
                <a:spcPts val="0"/>
              </a:spcBef>
              <a:spcAft>
                <a:spcPts val="0"/>
              </a:spcAft>
            </a:pPr>
            <a:r>
              <a:rPr lang="pt-BR" sz="1800">
                <a:solidFill>
                  <a:prstClr val="black"/>
                </a:solidFill>
                <a:latin typeface="Gill Sans MT"/>
              </a:rPr>
              <a:t>Data(:,1)=Data(:,1)-medias(1);</a:t>
            </a:r>
          </a:p>
          <a:p>
            <a:pPr fontAlgn="auto">
              <a:spcBef>
                <a:spcPts val="0"/>
              </a:spcBef>
              <a:spcAft>
                <a:spcPts val="0"/>
              </a:spcAft>
            </a:pPr>
            <a:r>
              <a:rPr lang="pt-BR" sz="1800">
                <a:solidFill>
                  <a:prstClr val="black"/>
                </a:solidFill>
                <a:latin typeface="Gill Sans MT"/>
              </a:rPr>
              <a:t>Data(:,2)=Data(:,2)-medias(2);</a:t>
            </a:r>
          </a:p>
          <a:p>
            <a:pPr fontAlgn="auto">
              <a:spcBef>
                <a:spcPts val="0"/>
              </a:spcBef>
              <a:spcAft>
                <a:spcPts val="0"/>
              </a:spcAft>
            </a:pPr>
            <a:r>
              <a:rPr lang="pt-BR" sz="1800">
                <a:solidFill>
                  <a:prstClr val="black"/>
                </a:solidFill>
                <a:latin typeface="Gill Sans MT"/>
              </a:rPr>
              <a:t>DataAdjust=Data;</a:t>
            </a:r>
          </a:p>
          <a:p>
            <a:pPr fontAlgn="auto">
              <a:spcBef>
                <a:spcPts val="0"/>
              </a:spcBef>
              <a:spcAft>
                <a:spcPts val="0"/>
              </a:spcAft>
            </a:pPr>
            <a:endParaRPr lang="pt-BR" sz="1800">
              <a:solidFill>
                <a:prstClr val="black"/>
              </a:solidFill>
              <a:latin typeface="Gill Sans MT"/>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2589213"/>
            <a:ext cx="4859337" cy="426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179388" y="6021388"/>
            <a:ext cx="403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plot(DataAdjust(:,1),DataAdjust(:,2),'b*') </a:t>
            </a:r>
          </a:p>
          <a:p>
            <a:pPr fontAlgn="auto">
              <a:spcBef>
                <a:spcPts val="0"/>
              </a:spcBef>
              <a:spcAft>
                <a:spcPts val="0"/>
              </a:spcAft>
            </a:pPr>
            <a:r>
              <a:rPr lang="pt-BR" sz="1800">
                <a:solidFill>
                  <a:prstClr val="black"/>
                </a:solidFill>
                <a:latin typeface="Gill Sans MT"/>
              </a:rPr>
              <a:t>%dados experimentais</a:t>
            </a:r>
          </a:p>
        </p:txBody>
      </p:sp>
      <p:sp>
        <p:nvSpPr>
          <p:cNvPr id="7" name="Text Box 7"/>
          <p:cNvSpPr txBox="1">
            <a:spLocks noChangeArrowheads="1"/>
          </p:cNvSpPr>
          <p:nvPr/>
        </p:nvSpPr>
        <p:spPr bwMode="auto">
          <a:xfrm>
            <a:off x="326559" y="2781954"/>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dirty="0">
                <a:solidFill>
                  <a:srgbClr val="FF0000"/>
                </a:solidFill>
                <a:latin typeface="Gill Sans MT"/>
              </a:rPr>
              <a:t>28x2</a:t>
            </a:r>
          </a:p>
        </p:txBody>
      </p:sp>
    </p:spTree>
    <p:extLst>
      <p:ext uri="{BB962C8B-B14F-4D97-AF65-F5344CB8AC3E}">
        <p14:creationId xmlns:p14="http://schemas.microsoft.com/office/powerpoint/2010/main" val="1129149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70" y="908720"/>
            <a:ext cx="8774618" cy="474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1) Ambiente de programação MATLAB</a:t>
            </a:r>
            <a:endParaRPr lang="pt-BR" dirty="0"/>
          </a:p>
        </p:txBody>
      </p:sp>
    </p:spTree>
    <p:extLst>
      <p:ext uri="{BB962C8B-B14F-4D97-AF65-F5344CB8AC3E}">
        <p14:creationId xmlns:p14="http://schemas.microsoft.com/office/powerpoint/2010/main" val="288072684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97116" y="1484809"/>
            <a:ext cx="5763116"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dirty="0">
                <a:solidFill>
                  <a:prstClr val="black"/>
                </a:solidFill>
                <a:latin typeface="Gill Sans MT"/>
              </a:rPr>
              <a:t>% Matriz de </a:t>
            </a:r>
            <a:r>
              <a:rPr lang="pt-BR" sz="1800" dirty="0" err="1">
                <a:solidFill>
                  <a:prstClr val="black"/>
                </a:solidFill>
                <a:latin typeface="Gill Sans MT"/>
              </a:rPr>
              <a:t>Covariancia</a:t>
            </a:r>
            <a:endParaRPr lang="pt-BR" sz="1800" dirty="0">
              <a:solidFill>
                <a:prstClr val="black"/>
              </a:solidFill>
              <a:latin typeface="Gill Sans MT"/>
            </a:endParaRPr>
          </a:p>
          <a:p>
            <a:pPr fontAlgn="auto">
              <a:spcBef>
                <a:spcPts val="0"/>
              </a:spcBef>
              <a:spcAft>
                <a:spcPts val="0"/>
              </a:spcAft>
            </a:pPr>
            <a:r>
              <a:rPr lang="pt-BR" sz="1800" dirty="0" err="1">
                <a:solidFill>
                  <a:prstClr val="black"/>
                </a:solidFill>
                <a:latin typeface="Gill Sans MT"/>
              </a:rPr>
              <a:t>covariancia</a:t>
            </a:r>
            <a:r>
              <a:rPr lang="pt-BR" sz="1800" dirty="0">
                <a:solidFill>
                  <a:prstClr val="black"/>
                </a:solidFill>
                <a:latin typeface="Gill Sans MT"/>
              </a:rPr>
              <a:t>=</a:t>
            </a:r>
            <a:r>
              <a:rPr lang="pt-BR" sz="1800" dirty="0" err="1">
                <a:solidFill>
                  <a:prstClr val="black"/>
                </a:solidFill>
                <a:latin typeface="Gill Sans MT"/>
              </a:rPr>
              <a:t>cov</a:t>
            </a:r>
            <a:r>
              <a:rPr lang="pt-BR" sz="1800" dirty="0">
                <a:solidFill>
                  <a:prstClr val="black"/>
                </a:solidFill>
                <a:latin typeface="Gill Sans MT"/>
              </a:rPr>
              <a:t>(Data);</a:t>
            </a:r>
          </a:p>
          <a:p>
            <a:pPr fontAlgn="auto">
              <a:spcBef>
                <a:spcPts val="0"/>
              </a:spcBef>
              <a:spcAft>
                <a:spcPts val="0"/>
              </a:spcAft>
            </a:pPr>
            <a:r>
              <a:rPr lang="pt-BR" sz="1800" dirty="0">
                <a:solidFill>
                  <a:prstClr val="black"/>
                </a:solidFill>
                <a:latin typeface="Gill Sans MT"/>
              </a:rPr>
              <a:t> </a:t>
            </a:r>
          </a:p>
          <a:p>
            <a:pPr fontAlgn="auto">
              <a:spcBef>
                <a:spcPts val="0"/>
              </a:spcBef>
              <a:spcAft>
                <a:spcPts val="0"/>
              </a:spcAft>
            </a:pPr>
            <a:endParaRPr lang="pt-BR" sz="1800" dirty="0">
              <a:solidFill>
                <a:prstClr val="black"/>
              </a:solidFill>
              <a:latin typeface="Gill Sans MT"/>
            </a:endParaRPr>
          </a:p>
          <a:p>
            <a:pPr fontAlgn="auto">
              <a:spcBef>
                <a:spcPts val="0"/>
              </a:spcBef>
              <a:spcAft>
                <a:spcPts val="0"/>
              </a:spcAft>
            </a:pPr>
            <a:endParaRPr lang="pt-BR" sz="1800" dirty="0">
              <a:solidFill>
                <a:prstClr val="black"/>
              </a:solidFill>
              <a:latin typeface="Gill Sans MT"/>
            </a:endParaRPr>
          </a:p>
          <a:p>
            <a:pPr fontAlgn="auto">
              <a:spcBef>
                <a:spcPts val="0"/>
              </a:spcBef>
              <a:spcAft>
                <a:spcPts val="0"/>
              </a:spcAft>
            </a:pPr>
            <a:r>
              <a:rPr lang="pt-BR" sz="1800" dirty="0">
                <a:solidFill>
                  <a:prstClr val="black"/>
                </a:solidFill>
                <a:latin typeface="Gill Sans MT"/>
              </a:rPr>
              <a:t>% Autovalores e </a:t>
            </a:r>
            <a:r>
              <a:rPr lang="pt-BR" sz="1800" dirty="0" err="1">
                <a:solidFill>
                  <a:prstClr val="black"/>
                </a:solidFill>
                <a:latin typeface="Gill Sans MT"/>
              </a:rPr>
              <a:t>autovetores</a:t>
            </a:r>
            <a:r>
              <a:rPr lang="pt-BR" sz="1800" dirty="0">
                <a:solidFill>
                  <a:prstClr val="black"/>
                </a:solidFill>
                <a:latin typeface="Gill Sans MT"/>
              </a:rPr>
              <a:t>:</a:t>
            </a:r>
          </a:p>
          <a:p>
            <a:pPr fontAlgn="auto">
              <a:spcBef>
                <a:spcPts val="0"/>
              </a:spcBef>
              <a:spcAft>
                <a:spcPts val="0"/>
              </a:spcAft>
            </a:pPr>
            <a:r>
              <a:rPr lang="pt-BR" sz="1800" dirty="0">
                <a:solidFill>
                  <a:prstClr val="black"/>
                </a:solidFill>
                <a:latin typeface="Gill Sans MT"/>
              </a:rPr>
              <a:t>[</a:t>
            </a:r>
            <a:r>
              <a:rPr lang="pt-BR" sz="1800" dirty="0" err="1">
                <a:solidFill>
                  <a:prstClr val="black"/>
                </a:solidFill>
                <a:latin typeface="Gill Sans MT"/>
              </a:rPr>
              <a:t>eigenvectors,eigenvalues</a:t>
            </a:r>
            <a:r>
              <a:rPr lang="pt-BR" sz="1800" dirty="0">
                <a:solidFill>
                  <a:prstClr val="black"/>
                </a:solidFill>
                <a:latin typeface="Gill Sans MT"/>
              </a:rPr>
              <a:t>]=</a:t>
            </a:r>
            <a:r>
              <a:rPr lang="pt-BR" sz="1800" dirty="0" err="1">
                <a:solidFill>
                  <a:prstClr val="black"/>
                </a:solidFill>
                <a:latin typeface="Gill Sans MT"/>
              </a:rPr>
              <a:t>eig</a:t>
            </a:r>
            <a:r>
              <a:rPr lang="pt-BR" sz="1800" dirty="0">
                <a:solidFill>
                  <a:prstClr val="black"/>
                </a:solidFill>
                <a:latin typeface="Gill Sans MT"/>
              </a:rPr>
              <a:t>(</a:t>
            </a:r>
            <a:r>
              <a:rPr lang="pt-BR" sz="1800" dirty="0" err="1">
                <a:solidFill>
                  <a:prstClr val="black"/>
                </a:solidFill>
                <a:latin typeface="Gill Sans MT"/>
              </a:rPr>
              <a:t>covariancia</a:t>
            </a:r>
            <a:r>
              <a:rPr lang="pt-BR" sz="1800" dirty="0">
                <a:solidFill>
                  <a:prstClr val="black"/>
                </a:solidFill>
                <a:latin typeface="Gill Sans MT"/>
              </a:rPr>
              <a:t>);</a:t>
            </a:r>
          </a:p>
          <a:p>
            <a:pPr fontAlgn="auto">
              <a:spcBef>
                <a:spcPts val="0"/>
              </a:spcBef>
              <a:spcAft>
                <a:spcPts val="0"/>
              </a:spcAft>
            </a:pPr>
            <a:endParaRPr lang="pt-BR" sz="1800" dirty="0">
              <a:solidFill>
                <a:prstClr val="black"/>
              </a:solidFill>
              <a:latin typeface="Gill Sans MT"/>
            </a:endParaRPr>
          </a:p>
          <a:p>
            <a:pPr fontAlgn="auto">
              <a:spcBef>
                <a:spcPts val="0"/>
              </a:spcBef>
              <a:spcAft>
                <a:spcPts val="0"/>
              </a:spcAft>
            </a:pPr>
            <a:endParaRPr lang="pt-BR" sz="1800" dirty="0">
              <a:solidFill>
                <a:prstClr val="black"/>
              </a:solidFill>
              <a:latin typeface="Gill Sans MT"/>
            </a:endParaRPr>
          </a:p>
          <a:p>
            <a:pPr fontAlgn="auto">
              <a:spcBef>
                <a:spcPts val="0"/>
              </a:spcBef>
              <a:spcAft>
                <a:spcPts val="0"/>
              </a:spcAft>
            </a:pPr>
            <a:endParaRPr lang="pt-BR" sz="1800" dirty="0">
              <a:solidFill>
                <a:prstClr val="black"/>
              </a:solidFill>
              <a:latin typeface="Gill Sans MT"/>
            </a:endParaRPr>
          </a:p>
          <a:p>
            <a:pPr fontAlgn="auto">
              <a:spcBef>
                <a:spcPts val="0"/>
              </a:spcBef>
              <a:spcAft>
                <a:spcPts val="0"/>
              </a:spcAft>
            </a:pPr>
            <a:r>
              <a:rPr lang="pt-BR" sz="1800" dirty="0">
                <a:solidFill>
                  <a:prstClr val="black"/>
                </a:solidFill>
                <a:latin typeface="Gill Sans MT"/>
              </a:rPr>
              <a:t> </a:t>
            </a:r>
          </a:p>
          <a:p>
            <a:pPr fontAlgn="auto">
              <a:spcBef>
                <a:spcPts val="0"/>
              </a:spcBef>
              <a:spcAft>
                <a:spcPts val="0"/>
              </a:spcAft>
            </a:pPr>
            <a:r>
              <a:rPr lang="pt-BR" sz="1800" dirty="0">
                <a:solidFill>
                  <a:prstClr val="black"/>
                </a:solidFill>
                <a:latin typeface="Gill Sans MT"/>
              </a:rPr>
              <a:t>% Ordenando os </a:t>
            </a:r>
            <a:r>
              <a:rPr lang="pt-BR" sz="1800" dirty="0" err="1">
                <a:solidFill>
                  <a:prstClr val="black"/>
                </a:solidFill>
                <a:latin typeface="Gill Sans MT"/>
              </a:rPr>
              <a:t>autovetores</a:t>
            </a:r>
            <a:r>
              <a:rPr lang="pt-BR" sz="1800" dirty="0">
                <a:solidFill>
                  <a:prstClr val="black"/>
                </a:solidFill>
                <a:latin typeface="Gill Sans MT"/>
              </a:rPr>
              <a:t> </a:t>
            </a:r>
            <a:r>
              <a:rPr lang="pt-BR" sz="1800" dirty="0" err="1">
                <a:solidFill>
                  <a:prstClr val="black"/>
                </a:solidFill>
                <a:latin typeface="Gill Sans MT"/>
              </a:rPr>
              <a:t>atraves</a:t>
            </a:r>
            <a:r>
              <a:rPr lang="pt-BR" sz="1800" dirty="0">
                <a:solidFill>
                  <a:prstClr val="black"/>
                </a:solidFill>
                <a:latin typeface="Gill Sans MT"/>
              </a:rPr>
              <a:t> dos autovalores:</a:t>
            </a:r>
          </a:p>
          <a:p>
            <a:pPr fontAlgn="auto">
              <a:spcBef>
                <a:spcPts val="0"/>
              </a:spcBef>
              <a:spcAft>
                <a:spcPts val="0"/>
              </a:spcAft>
            </a:pPr>
            <a:r>
              <a:rPr lang="pt-BR" sz="1800" dirty="0">
                <a:solidFill>
                  <a:prstClr val="black"/>
                </a:solidFill>
                <a:latin typeface="Gill Sans MT"/>
              </a:rPr>
              <a:t>eig1=</a:t>
            </a:r>
            <a:r>
              <a:rPr lang="pt-BR" sz="1800" dirty="0" err="1">
                <a:solidFill>
                  <a:prstClr val="black"/>
                </a:solidFill>
                <a:latin typeface="Gill Sans MT"/>
              </a:rPr>
              <a:t>eigenvectors</a:t>
            </a:r>
            <a:r>
              <a:rPr lang="pt-BR" sz="1800" dirty="0">
                <a:solidFill>
                  <a:prstClr val="black"/>
                </a:solidFill>
                <a:latin typeface="Gill Sans MT"/>
              </a:rPr>
              <a:t>(:,2);</a:t>
            </a:r>
          </a:p>
          <a:p>
            <a:pPr fontAlgn="auto">
              <a:spcBef>
                <a:spcPts val="0"/>
              </a:spcBef>
              <a:spcAft>
                <a:spcPts val="0"/>
              </a:spcAft>
            </a:pPr>
            <a:endParaRPr lang="pt-BR" sz="1800" dirty="0">
              <a:solidFill>
                <a:prstClr val="black"/>
              </a:solidFill>
              <a:latin typeface="Gill Sans MT"/>
            </a:endParaRPr>
          </a:p>
          <a:p>
            <a:pPr fontAlgn="auto">
              <a:spcBef>
                <a:spcPts val="0"/>
              </a:spcBef>
              <a:spcAft>
                <a:spcPts val="0"/>
              </a:spcAft>
            </a:pPr>
            <a:r>
              <a:rPr lang="pt-BR" sz="1800" dirty="0">
                <a:solidFill>
                  <a:prstClr val="black"/>
                </a:solidFill>
                <a:latin typeface="Gill Sans MT"/>
              </a:rPr>
              <a:t>eig2=</a:t>
            </a:r>
            <a:r>
              <a:rPr lang="pt-BR" sz="1800" dirty="0" err="1">
                <a:solidFill>
                  <a:prstClr val="black"/>
                </a:solidFill>
                <a:latin typeface="Gill Sans MT"/>
              </a:rPr>
              <a:t>eigenvectors</a:t>
            </a:r>
            <a:r>
              <a:rPr lang="pt-BR" sz="1800" dirty="0">
                <a:solidFill>
                  <a:prstClr val="black"/>
                </a:solidFill>
                <a:latin typeface="Gill Sans MT"/>
              </a:rPr>
              <a:t>(:,1</a:t>
            </a:r>
            <a:r>
              <a:rPr lang="pt-BR" sz="1800" dirty="0" smtClean="0">
                <a:solidFill>
                  <a:prstClr val="black"/>
                </a:solidFill>
                <a:latin typeface="Gill Sans MT"/>
              </a:rPr>
              <a:t>);</a:t>
            </a:r>
            <a:endParaRPr lang="pt-BR" sz="1800" dirty="0">
              <a:solidFill>
                <a:prstClr val="black"/>
              </a:solidFill>
              <a:latin typeface="Gill Sans MT"/>
            </a:endParaRPr>
          </a:p>
        </p:txBody>
      </p:sp>
      <p:sp>
        <p:nvSpPr>
          <p:cNvPr id="5" name="Text Box 5"/>
          <p:cNvSpPr txBox="1">
            <a:spLocks noChangeArrowheads="1"/>
          </p:cNvSpPr>
          <p:nvPr/>
        </p:nvSpPr>
        <p:spPr bwMode="auto">
          <a:xfrm>
            <a:off x="2624018" y="198884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28x2</a:t>
            </a:r>
          </a:p>
        </p:txBody>
      </p:sp>
      <p:sp>
        <p:nvSpPr>
          <p:cNvPr id="6" name="Text Box 6"/>
          <p:cNvSpPr txBox="1">
            <a:spLocks noChangeArrowheads="1"/>
          </p:cNvSpPr>
          <p:nvPr/>
        </p:nvSpPr>
        <p:spPr bwMode="auto">
          <a:xfrm>
            <a:off x="1186041" y="2060277"/>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2x2</a:t>
            </a:r>
          </a:p>
        </p:txBody>
      </p:sp>
      <p:sp>
        <p:nvSpPr>
          <p:cNvPr id="7" name="Text Box 7"/>
          <p:cNvSpPr txBox="1">
            <a:spLocks noChangeArrowheads="1"/>
          </p:cNvSpPr>
          <p:nvPr/>
        </p:nvSpPr>
        <p:spPr bwMode="auto">
          <a:xfrm>
            <a:off x="4425880" y="3403848"/>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2x2</a:t>
            </a:r>
          </a:p>
        </p:txBody>
      </p:sp>
      <p:sp>
        <p:nvSpPr>
          <p:cNvPr id="8" name="Text Box 8"/>
          <p:cNvSpPr txBox="1">
            <a:spLocks noChangeArrowheads="1"/>
          </p:cNvSpPr>
          <p:nvPr/>
        </p:nvSpPr>
        <p:spPr bwMode="auto">
          <a:xfrm>
            <a:off x="1401941" y="3475856"/>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2x2</a:t>
            </a:r>
          </a:p>
        </p:txBody>
      </p:sp>
      <p:sp>
        <p:nvSpPr>
          <p:cNvPr id="9" name="Text Box 9"/>
          <p:cNvSpPr txBox="1">
            <a:spLocks noChangeArrowheads="1"/>
          </p:cNvSpPr>
          <p:nvPr/>
        </p:nvSpPr>
        <p:spPr bwMode="auto">
          <a:xfrm>
            <a:off x="544741" y="47720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2x1</a:t>
            </a:r>
          </a:p>
        </p:txBody>
      </p:sp>
      <p:sp>
        <p:nvSpPr>
          <p:cNvPr id="10" name="Text Box 10"/>
          <p:cNvSpPr txBox="1">
            <a:spLocks noChangeArrowheads="1"/>
          </p:cNvSpPr>
          <p:nvPr/>
        </p:nvSpPr>
        <p:spPr bwMode="auto">
          <a:xfrm>
            <a:off x="616178" y="549208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2x1</a:t>
            </a:r>
          </a:p>
        </p:txBody>
      </p:sp>
    </p:spTree>
    <p:extLst>
      <p:ext uri="{BB962C8B-B14F-4D97-AF65-F5344CB8AC3E}">
        <p14:creationId xmlns:p14="http://schemas.microsoft.com/office/powerpoint/2010/main" val="270535566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808038" y="1695797"/>
            <a:ext cx="2771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featurevector=[eig1];</a:t>
            </a:r>
          </a:p>
        </p:txBody>
      </p:sp>
      <p:sp>
        <p:nvSpPr>
          <p:cNvPr id="5" name="Text Box 6"/>
          <p:cNvSpPr txBox="1">
            <a:spLocks noChangeArrowheads="1"/>
          </p:cNvSpPr>
          <p:nvPr/>
        </p:nvSpPr>
        <p:spPr bwMode="auto">
          <a:xfrm>
            <a:off x="1187450" y="2108547"/>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2x1</a:t>
            </a:r>
          </a:p>
        </p:txBody>
      </p:sp>
      <p:sp>
        <p:nvSpPr>
          <p:cNvPr id="6" name="Text Box 7"/>
          <p:cNvSpPr txBox="1">
            <a:spLocks noChangeArrowheads="1"/>
          </p:cNvSpPr>
          <p:nvPr/>
        </p:nvSpPr>
        <p:spPr bwMode="auto">
          <a:xfrm>
            <a:off x="771525" y="3261072"/>
            <a:ext cx="406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C=featurevector*featurevector';</a:t>
            </a:r>
          </a:p>
        </p:txBody>
      </p:sp>
      <p:sp>
        <p:nvSpPr>
          <p:cNvPr id="7" name="Text Box 8"/>
          <p:cNvSpPr txBox="1">
            <a:spLocks noChangeArrowheads="1"/>
          </p:cNvSpPr>
          <p:nvPr/>
        </p:nvSpPr>
        <p:spPr bwMode="auto">
          <a:xfrm>
            <a:off x="539750" y="369763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2x2</a:t>
            </a:r>
          </a:p>
        </p:txBody>
      </p:sp>
      <p:sp>
        <p:nvSpPr>
          <p:cNvPr id="8" name="Text Box 9"/>
          <p:cNvSpPr txBox="1">
            <a:spLocks noChangeArrowheads="1"/>
          </p:cNvSpPr>
          <p:nvPr/>
        </p:nvSpPr>
        <p:spPr bwMode="auto">
          <a:xfrm>
            <a:off x="827088" y="4988272"/>
            <a:ext cx="2957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prstClr val="black"/>
                </a:solidFill>
                <a:latin typeface="Gill Sans MT"/>
              </a:rPr>
              <a:t>xmod=   C    *    Data';</a:t>
            </a:r>
          </a:p>
        </p:txBody>
      </p:sp>
      <p:sp>
        <p:nvSpPr>
          <p:cNvPr id="9" name="Text Box 10"/>
          <p:cNvSpPr txBox="1">
            <a:spLocks noChangeArrowheads="1"/>
          </p:cNvSpPr>
          <p:nvPr/>
        </p:nvSpPr>
        <p:spPr bwMode="auto">
          <a:xfrm>
            <a:off x="1763713" y="5420072"/>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2x2</a:t>
            </a:r>
          </a:p>
        </p:txBody>
      </p:sp>
      <p:sp>
        <p:nvSpPr>
          <p:cNvPr id="10" name="Text Box 11"/>
          <p:cNvSpPr txBox="1">
            <a:spLocks noChangeArrowheads="1"/>
          </p:cNvSpPr>
          <p:nvPr/>
        </p:nvSpPr>
        <p:spPr bwMode="auto">
          <a:xfrm>
            <a:off x="3203575" y="5348635"/>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28x2</a:t>
            </a:r>
          </a:p>
        </p:txBody>
      </p:sp>
      <p:sp>
        <p:nvSpPr>
          <p:cNvPr id="11" name="Text Box 12"/>
          <p:cNvSpPr txBox="1">
            <a:spLocks noChangeArrowheads="1"/>
          </p:cNvSpPr>
          <p:nvPr/>
        </p:nvSpPr>
        <p:spPr bwMode="auto">
          <a:xfrm>
            <a:off x="611188" y="5420072"/>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pt-BR" sz="1800">
                <a:solidFill>
                  <a:srgbClr val="FF0000"/>
                </a:solidFill>
                <a:latin typeface="Gill Sans MT"/>
              </a:rPr>
              <a:t>28x2</a:t>
            </a:r>
          </a:p>
        </p:txBody>
      </p:sp>
    </p:spTree>
    <p:extLst>
      <p:ext uri="{BB962C8B-B14F-4D97-AF65-F5344CB8AC3E}">
        <p14:creationId xmlns:p14="http://schemas.microsoft.com/office/powerpoint/2010/main" val="393229015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11188" y="549275"/>
            <a:ext cx="4216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1800">
                <a:solidFill>
                  <a:prstClr val="black"/>
                </a:solidFill>
                <a:latin typeface="Gill Sans MT"/>
              </a:rPr>
              <a:t>&gt;&gt; plot(xmod(:,1),xmod(:,2),'*r')</a:t>
            </a:r>
          </a:p>
          <a:p>
            <a:pPr fontAlgn="auto">
              <a:spcBef>
                <a:spcPts val="0"/>
              </a:spcBef>
              <a:spcAft>
                <a:spcPts val="0"/>
              </a:spcAft>
            </a:pPr>
            <a:r>
              <a:rPr lang="en-US" sz="1800">
                <a:solidFill>
                  <a:prstClr val="black"/>
                </a:solidFill>
                <a:latin typeface="Gill Sans MT"/>
              </a:rPr>
              <a:t>&gt;&gt; hold on</a:t>
            </a:r>
          </a:p>
          <a:p>
            <a:pPr fontAlgn="auto">
              <a:spcBef>
                <a:spcPts val="0"/>
              </a:spcBef>
              <a:spcAft>
                <a:spcPts val="0"/>
              </a:spcAft>
            </a:pPr>
            <a:r>
              <a:rPr lang="en-US" sz="1800">
                <a:solidFill>
                  <a:prstClr val="black"/>
                </a:solidFill>
                <a:latin typeface="Gill Sans MT"/>
              </a:rPr>
              <a:t>&gt;&gt; plot(Data(:,1),Data(:,2),'*b')</a:t>
            </a:r>
            <a:endParaRPr lang="pt-BR" sz="1800">
              <a:solidFill>
                <a:prstClr val="black"/>
              </a:solidFill>
              <a:latin typeface="Gill Sans MT"/>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38350"/>
            <a:ext cx="54864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5580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2416" b="71514"/>
          <a:stretch/>
        </p:blipFill>
        <p:spPr bwMode="auto">
          <a:xfrm>
            <a:off x="205992" y="1484784"/>
            <a:ext cx="5162363"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299686" y="402928"/>
            <a:ext cx="4381905" cy="584775"/>
          </a:xfrm>
          <a:prstGeom prst="rect">
            <a:avLst/>
          </a:prstGeom>
          <a:noFill/>
        </p:spPr>
        <p:txBody>
          <a:bodyPr wrap="none" rtlCol="0">
            <a:spAutoFit/>
          </a:bodyPr>
          <a:lstStyle/>
          <a:p>
            <a:r>
              <a:rPr lang="pt-BR" sz="3200" dirty="0" smtClean="0"/>
              <a:t>Funções de Transferência</a:t>
            </a:r>
            <a:endParaRPr lang="pt-BR" sz="32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39" t="12783" r="48574" b="68202"/>
          <a:stretch/>
        </p:blipFill>
        <p:spPr bwMode="auto">
          <a:xfrm>
            <a:off x="5343280" y="4149080"/>
            <a:ext cx="3621208" cy="2532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82061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8808019"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35830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47" t="12801" r="46343" b="57878"/>
          <a:stretch/>
        </p:blipFill>
        <p:spPr bwMode="auto">
          <a:xfrm>
            <a:off x="251520" y="116632"/>
            <a:ext cx="4608512" cy="442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478010"/>
            <a:ext cx="4824536" cy="425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49323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353" t="35463" r="44335" b="44045"/>
          <a:stretch/>
        </p:blipFill>
        <p:spPr bwMode="auto">
          <a:xfrm>
            <a:off x="323528" y="548680"/>
            <a:ext cx="559787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879886"/>
            <a:ext cx="5617592" cy="495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49323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283" t="83604" r="44311" b="7311"/>
          <a:stretch/>
        </p:blipFill>
        <p:spPr bwMode="auto">
          <a:xfrm>
            <a:off x="232633" y="764704"/>
            <a:ext cx="5670628"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916832"/>
            <a:ext cx="5486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49323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507745"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49323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82" t="70409" r="42439" b="5433"/>
          <a:stretch/>
        </p:blipFill>
        <p:spPr bwMode="auto">
          <a:xfrm>
            <a:off x="1331640" y="980728"/>
            <a:ext cx="5760640" cy="374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493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pic>
        <p:nvPicPr>
          <p:cNvPr id="178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933" t="12379" r="54319" b="41463"/>
          <a:stretch/>
        </p:blipFill>
        <p:spPr bwMode="auto">
          <a:xfrm>
            <a:off x="1448830" y="642416"/>
            <a:ext cx="2088232" cy="534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384" t="50000" r="52745" b="7520"/>
          <a:stretch/>
        </p:blipFill>
        <p:spPr bwMode="auto">
          <a:xfrm>
            <a:off x="4956051" y="713854"/>
            <a:ext cx="2520280" cy="532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847426"/>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260648"/>
            <a:ext cx="8307563"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41695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506" t="74726" r="44199" b="5659"/>
          <a:stretch/>
        </p:blipFill>
        <p:spPr bwMode="auto">
          <a:xfrm>
            <a:off x="755576" y="738119"/>
            <a:ext cx="472372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106271"/>
            <a:ext cx="5256584" cy="463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88313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840765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88313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482" t="57815" r="44620" b="5819"/>
          <a:stretch/>
        </p:blipFill>
        <p:spPr bwMode="auto">
          <a:xfrm>
            <a:off x="382379" y="764704"/>
            <a:ext cx="4176464" cy="458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289374"/>
            <a:ext cx="4982344" cy="43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88313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4664"/>
            <a:ext cx="864528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3584007" y="5805264"/>
            <a:ext cx="1293944" cy="461665"/>
          </a:xfrm>
          <a:prstGeom prst="rect">
            <a:avLst/>
          </a:prstGeom>
          <a:noFill/>
        </p:spPr>
        <p:txBody>
          <a:bodyPr wrap="none" rtlCol="0">
            <a:spAutoFit/>
          </a:bodyPr>
          <a:lstStyle/>
          <a:p>
            <a:r>
              <a:rPr lang="pt-BR" dirty="0" smtClean="0"/>
              <a:t>feedback</a:t>
            </a:r>
            <a:endParaRPr lang="pt-BR" dirty="0"/>
          </a:p>
        </p:txBody>
      </p:sp>
    </p:spTree>
    <p:extLst>
      <p:ext uri="{BB962C8B-B14F-4D97-AF65-F5344CB8AC3E}">
        <p14:creationId xmlns:p14="http://schemas.microsoft.com/office/powerpoint/2010/main" val="153788313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76672"/>
            <a:ext cx="828506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584007" y="5805264"/>
            <a:ext cx="885179" cy="461665"/>
          </a:xfrm>
          <a:prstGeom prst="rect">
            <a:avLst/>
          </a:prstGeom>
          <a:noFill/>
        </p:spPr>
        <p:txBody>
          <a:bodyPr wrap="none" rtlCol="0">
            <a:spAutoFit/>
          </a:bodyPr>
          <a:lstStyle/>
          <a:p>
            <a:r>
              <a:rPr lang="pt-BR" dirty="0" smtClean="0"/>
              <a:t>series</a:t>
            </a:r>
            <a:endParaRPr lang="pt-BR" dirty="0"/>
          </a:p>
        </p:txBody>
      </p:sp>
    </p:spTree>
    <p:extLst>
      <p:ext uri="{BB962C8B-B14F-4D97-AF65-F5344CB8AC3E}">
        <p14:creationId xmlns:p14="http://schemas.microsoft.com/office/powerpoint/2010/main" val="153788313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4664"/>
            <a:ext cx="792484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131840" y="5805264"/>
            <a:ext cx="2278188" cy="461665"/>
          </a:xfrm>
          <a:prstGeom prst="rect">
            <a:avLst/>
          </a:prstGeom>
          <a:noFill/>
        </p:spPr>
        <p:txBody>
          <a:bodyPr wrap="none" rtlCol="0">
            <a:spAutoFit/>
          </a:bodyPr>
          <a:lstStyle/>
          <a:p>
            <a:r>
              <a:rPr lang="pt-BR" dirty="0" smtClean="0"/>
              <a:t>feedback(sys2,1)</a:t>
            </a:r>
            <a:endParaRPr lang="pt-BR" dirty="0"/>
          </a:p>
        </p:txBody>
      </p:sp>
    </p:spTree>
    <p:extLst>
      <p:ext uri="{BB962C8B-B14F-4D97-AF65-F5344CB8AC3E}">
        <p14:creationId xmlns:p14="http://schemas.microsoft.com/office/powerpoint/2010/main" val="1537883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39502" y="624111"/>
            <a:ext cx="8536954" cy="5262979"/>
          </a:xfrm>
          <a:prstGeom prst="rect">
            <a:avLst/>
          </a:prstGeom>
          <a:noFill/>
        </p:spPr>
        <p:txBody>
          <a:bodyPr wrap="square" rtlCol="0">
            <a:spAutoFit/>
          </a:bodyPr>
          <a:lstStyle/>
          <a:p>
            <a:r>
              <a:rPr lang="pt-BR" b="1" dirty="0"/>
              <a:t>EMENTA:</a:t>
            </a:r>
            <a:endParaRPr lang="pt-BR" dirty="0"/>
          </a:p>
          <a:p>
            <a:r>
              <a:rPr lang="pt-BR" dirty="0"/>
              <a:t>1) Ambiente de programação MATLAB;</a:t>
            </a:r>
          </a:p>
          <a:p>
            <a:r>
              <a:rPr lang="pt-BR" dirty="0"/>
              <a:t>2) Navegando na documentação on-line do MATLAB;</a:t>
            </a:r>
          </a:p>
          <a:p>
            <a:r>
              <a:rPr lang="pt-BR" dirty="0"/>
              <a:t>3) Números e operações aritméticas;</a:t>
            </a:r>
          </a:p>
          <a:p>
            <a:r>
              <a:rPr lang="pt-BR" dirty="0"/>
              <a:t>4) Armazenar e carregar as variáveis do ambiente;</a:t>
            </a:r>
          </a:p>
          <a:p>
            <a:r>
              <a:rPr lang="pt-BR" dirty="0"/>
              <a:t>5) Importação e Exportação de Dados;</a:t>
            </a:r>
          </a:p>
          <a:p>
            <a:r>
              <a:rPr lang="pt-BR" dirty="0"/>
              <a:t>6) Matrizes N-dimensionais, Variáveis </a:t>
            </a:r>
            <a:r>
              <a:rPr lang="pt-BR" dirty="0" err="1"/>
              <a:t>Structure</a:t>
            </a:r>
            <a:r>
              <a:rPr lang="pt-BR" dirty="0"/>
              <a:t> e Variáveis </a:t>
            </a:r>
            <a:r>
              <a:rPr lang="pt-BR" dirty="0" err="1"/>
              <a:t>Cell</a:t>
            </a:r>
            <a:r>
              <a:rPr lang="pt-BR" dirty="0"/>
              <a:t>;</a:t>
            </a:r>
          </a:p>
          <a:p>
            <a:r>
              <a:rPr lang="pt-BR" dirty="0"/>
              <a:t>7) Álgebra Matricial;</a:t>
            </a:r>
          </a:p>
          <a:p>
            <a:r>
              <a:rPr lang="pt-BR" dirty="0"/>
              <a:t>8) Visualização de Dados: Gráficos 2-D e 3-D;</a:t>
            </a:r>
          </a:p>
          <a:p>
            <a:r>
              <a:rPr lang="pt-BR" dirty="0"/>
              <a:t>9) Editor de Programas;</a:t>
            </a:r>
          </a:p>
          <a:p>
            <a:r>
              <a:rPr lang="pt-BR" dirty="0"/>
              <a:t>10) Construindo Funções e Programas em ambiente MATLAB;</a:t>
            </a:r>
          </a:p>
          <a:p>
            <a:r>
              <a:rPr lang="pt-BR" dirty="0"/>
              <a:t>11) Introdução à Linguagem de Programação;</a:t>
            </a:r>
          </a:p>
          <a:p>
            <a:r>
              <a:rPr lang="pt-BR" dirty="0"/>
              <a:t>12) Exemplos de Rotinas Implementadas em MATLAB.</a:t>
            </a:r>
          </a:p>
          <a:p>
            <a:endParaRPr lang="pt-BR" dirty="0"/>
          </a:p>
        </p:txBody>
      </p:sp>
    </p:spTree>
    <p:extLst>
      <p:ext uri="{BB962C8B-B14F-4D97-AF65-F5344CB8AC3E}">
        <p14:creationId xmlns:p14="http://schemas.microsoft.com/office/powerpoint/2010/main" val="1754995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588" r="66901" b="59507"/>
          <a:stretch/>
        </p:blipFill>
        <p:spPr bwMode="auto">
          <a:xfrm>
            <a:off x="366961" y="1113502"/>
            <a:ext cx="7956925" cy="362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spTree>
    <p:extLst>
      <p:ext uri="{BB962C8B-B14F-4D97-AF65-F5344CB8AC3E}">
        <p14:creationId xmlns:p14="http://schemas.microsoft.com/office/powerpoint/2010/main" val="2231603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4319" b="59879"/>
          <a:stretch/>
        </p:blipFill>
        <p:spPr bwMode="auto">
          <a:xfrm>
            <a:off x="107504" y="692696"/>
            <a:ext cx="860369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spTree>
    <p:extLst>
      <p:ext uri="{BB962C8B-B14F-4D97-AF65-F5344CB8AC3E}">
        <p14:creationId xmlns:p14="http://schemas.microsoft.com/office/powerpoint/2010/main" val="2747808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7405" b="54471"/>
          <a:stretch/>
        </p:blipFill>
        <p:spPr bwMode="auto">
          <a:xfrm>
            <a:off x="107504" y="692696"/>
            <a:ext cx="877634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775892" y="5023048"/>
            <a:ext cx="4219425"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pt-BR" dirty="0" err="1" smtClean="0"/>
              <a:t>clear</a:t>
            </a:r>
            <a:r>
              <a:rPr lang="pt-BR" dirty="0" smtClean="0"/>
              <a:t> </a:t>
            </a:r>
            <a:r>
              <a:rPr lang="pt-BR" dirty="0" err="1" smtClean="0"/>
              <a:t>all</a:t>
            </a:r>
            <a:r>
              <a:rPr lang="pt-BR" dirty="0" smtClean="0"/>
              <a:t> ou simplesmente... </a:t>
            </a:r>
            <a:r>
              <a:rPr lang="pt-BR" dirty="0" err="1" smtClean="0"/>
              <a:t>clear</a:t>
            </a:r>
            <a:endParaRPr lang="pt-BR" dirty="0"/>
          </a:p>
        </p:txBody>
      </p:sp>
      <p:sp>
        <p:nvSpPr>
          <p:cNvPr id="4" name="Retângulo 3"/>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sp>
        <p:nvSpPr>
          <p:cNvPr id="5" name="CaixaDeTexto 4"/>
          <p:cNvSpPr txBox="1"/>
          <p:nvPr/>
        </p:nvSpPr>
        <p:spPr>
          <a:xfrm>
            <a:off x="3489598" y="5579963"/>
            <a:ext cx="4315925"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pt-BR" dirty="0" err="1" smtClean="0"/>
              <a:t>clear</a:t>
            </a:r>
            <a:r>
              <a:rPr lang="pt-BR" dirty="0" smtClean="0"/>
              <a:t> A apaga apenas a variável A</a:t>
            </a:r>
            <a:endParaRPr lang="pt-BR" dirty="0"/>
          </a:p>
        </p:txBody>
      </p:sp>
    </p:spTree>
    <p:extLst>
      <p:ext uri="{BB962C8B-B14F-4D97-AF65-F5344CB8AC3E}">
        <p14:creationId xmlns:p14="http://schemas.microsoft.com/office/powerpoint/2010/main" val="2864362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819" t="12169" r="53639" b="34749"/>
          <a:stretch/>
        </p:blipFill>
        <p:spPr bwMode="auto">
          <a:xfrm>
            <a:off x="323528" y="548679"/>
            <a:ext cx="2016224" cy="548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602" r="63946" b="54878"/>
          <a:stretch/>
        </p:blipFill>
        <p:spPr bwMode="auto">
          <a:xfrm>
            <a:off x="2656930" y="1597264"/>
            <a:ext cx="6261537" cy="305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spTree>
    <p:extLst>
      <p:ext uri="{BB962C8B-B14F-4D97-AF65-F5344CB8AC3E}">
        <p14:creationId xmlns:p14="http://schemas.microsoft.com/office/powerpoint/2010/main" val="29170751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59" t="12169" r="48992" b="36428"/>
          <a:stretch/>
        </p:blipFill>
        <p:spPr bwMode="auto">
          <a:xfrm>
            <a:off x="5628134" y="605260"/>
            <a:ext cx="2880320" cy="538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5411" b="50000"/>
          <a:stretch/>
        </p:blipFill>
        <p:spPr bwMode="auto">
          <a:xfrm>
            <a:off x="38100" y="781049"/>
            <a:ext cx="4918521" cy="327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spTree>
    <p:extLst>
      <p:ext uri="{BB962C8B-B14F-4D97-AF65-F5344CB8AC3E}">
        <p14:creationId xmlns:p14="http://schemas.microsoft.com/office/powerpoint/2010/main" val="19750355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72" t="11539" r="46499" b="35589"/>
          <a:stretch/>
        </p:blipFill>
        <p:spPr bwMode="auto">
          <a:xfrm>
            <a:off x="5567537" y="443060"/>
            <a:ext cx="3347864" cy="555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2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6079" b="57842"/>
          <a:stretch/>
        </p:blipFill>
        <p:spPr bwMode="auto">
          <a:xfrm>
            <a:off x="48221" y="865287"/>
            <a:ext cx="5015166" cy="285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spTree>
    <p:extLst>
      <p:ext uri="{BB962C8B-B14F-4D97-AF65-F5344CB8AC3E}">
        <p14:creationId xmlns:p14="http://schemas.microsoft.com/office/powerpoint/2010/main" val="818060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86" t="30632" r="49445" b="36218"/>
          <a:stretch/>
        </p:blipFill>
        <p:spPr bwMode="auto">
          <a:xfrm>
            <a:off x="2411785" y="1063030"/>
            <a:ext cx="3672408" cy="464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spTree>
    <p:extLst>
      <p:ext uri="{BB962C8B-B14F-4D97-AF65-F5344CB8AC3E}">
        <p14:creationId xmlns:p14="http://schemas.microsoft.com/office/powerpoint/2010/main" val="2913886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72" t="12589" r="51940" b="32442"/>
          <a:stretch/>
        </p:blipFill>
        <p:spPr bwMode="auto">
          <a:xfrm>
            <a:off x="467544" y="620688"/>
            <a:ext cx="2088232" cy="526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5724128" y="2320034"/>
            <a:ext cx="2016224" cy="186204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BR" sz="11500" dirty="0" smtClean="0"/>
              <a:t>;</a:t>
            </a:r>
            <a:endParaRPr lang="pt-BR" sz="11500" dirty="0"/>
          </a:p>
        </p:txBody>
      </p:sp>
      <p:sp>
        <p:nvSpPr>
          <p:cNvPr id="5" name="Retângulo 4"/>
          <p:cNvSpPr/>
          <p:nvPr/>
        </p:nvSpPr>
        <p:spPr>
          <a:xfrm>
            <a:off x="755576" y="-57001"/>
            <a:ext cx="7560840" cy="461665"/>
          </a:xfrm>
          <a:prstGeom prst="rect">
            <a:avLst/>
          </a:prstGeom>
        </p:spPr>
        <p:txBody>
          <a:bodyPr wrap="square">
            <a:spAutoFit/>
          </a:bodyPr>
          <a:lstStyle/>
          <a:p>
            <a:r>
              <a:rPr lang="pt-BR" dirty="0" smtClean="0"/>
              <a:t>3) Números e operações aritméticas;</a:t>
            </a:r>
            <a:endParaRPr lang="pt-BR" dirty="0"/>
          </a:p>
        </p:txBody>
      </p:sp>
    </p:spTree>
    <p:extLst>
      <p:ext uri="{BB962C8B-B14F-4D97-AF65-F5344CB8AC3E}">
        <p14:creationId xmlns:p14="http://schemas.microsoft.com/office/powerpoint/2010/main" val="1479089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55576" y="-57001"/>
            <a:ext cx="6624736" cy="461665"/>
          </a:xfrm>
          <a:prstGeom prst="rect">
            <a:avLst/>
          </a:prstGeom>
        </p:spPr>
        <p:txBody>
          <a:bodyPr wrap="square">
            <a:spAutoFit/>
          </a:bodyPr>
          <a:lstStyle/>
          <a:p>
            <a:r>
              <a:rPr lang="pt-BR" dirty="0" smtClean="0"/>
              <a:t>4) Armazenar e carregar as variáveis do ambiente;</a:t>
            </a:r>
            <a:endParaRPr lang="pt-BR" dirty="0"/>
          </a:p>
        </p:txBody>
      </p:sp>
      <p:pic>
        <p:nvPicPr>
          <p:cNvPr id="1873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3841" b="50000"/>
          <a:stretch/>
        </p:blipFill>
        <p:spPr bwMode="auto">
          <a:xfrm>
            <a:off x="827584" y="548680"/>
            <a:ext cx="7128792" cy="554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8329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00" y="593254"/>
            <a:ext cx="7426527"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57001"/>
            <a:ext cx="6624736" cy="461665"/>
          </a:xfrm>
          <a:prstGeom prst="rect">
            <a:avLst/>
          </a:prstGeom>
        </p:spPr>
        <p:txBody>
          <a:bodyPr wrap="square">
            <a:spAutoFit/>
          </a:bodyPr>
          <a:lstStyle/>
          <a:p>
            <a:r>
              <a:rPr lang="pt-BR" dirty="0" smtClean="0"/>
              <a:t>4) Armazenar e carregar as variáveis do ambiente;</a:t>
            </a:r>
            <a:endParaRPr lang="pt-BR" dirty="0"/>
          </a:p>
        </p:txBody>
      </p:sp>
      <p:sp>
        <p:nvSpPr>
          <p:cNvPr id="2" name="CaixaDeTexto 1"/>
          <p:cNvSpPr txBox="1"/>
          <p:nvPr/>
        </p:nvSpPr>
        <p:spPr>
          <a:xfrm>
            <a:off x="5878438" y="5625058"/>
            <a:ext cx="1172116" cy="76944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BR" sz="4400" dirty="0" smtClean="0"/>
              <a:t>.</a:t>
            </a:r>
            <a:r>
              <a:rPr lang="pt-BR" sz="4400" dirty="0" err="1" smtClean="0"/>
              <a:t>mat</a:t>
            </a:r>
            <a:endParaRPr lang="pt-BR" sz="4400" dirty="0"/>
          </a:p>
        </p:txBody>
      </p:sp>
    </p:spTree>
    <p:extLst>
      <p:ext uri="{BB962C8B-B14F-4D97-AF65-F5344CB8AC3E}">
        <p14:creationId xmlns:p14="http://schemas.microsoft.com/office/powerpoint/2010/main" val="2102784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8658" y="993874"/>
            <a:ext cx="8892480" cy="3416320"/>
          </a:xfrm>
          <a:prstGeom prst="rect">
            <a:avLst/>
          </a:prstGeom>
          <a:noFill/>
        </p:spPr>
        <p:txBody>
          <a:bodyPr wrap="square" rtlCol="0">
            <a:spAutoFit/>
          </a:bodyPr>
          <a:lstStyle/>
          <a:p>
            <a:r>
              <a:rPr lang="pt-BR" dirty="0"/>
              <a:t>13) Apresentação da ferramenta SIMULINK</a:t>
            </a:r>
          </a:p>
          <a:p>
            <a:r>
              <a:rPr lang="pt-BR" dirty="0"/>
              <a:t>14) Princípios de simulação e gerenciamento de variáveis</a:t>
            </a:r>
          </a:p>
          <a:p>
            <a:r>
              <a:rPr lang="pt-BR" dirty="0"/>
              <a:t>15) Geração de sinais</a:t>
            </a:r>
          </a:p>
          <a:p>
            <a:r>
              <a:rPr lang="pt-BR" dirty="0"/>
              <a:t>16) Simulando processos usando funções de transferência</a:t>
            </a:r>
          </a:p>
          <a:p>
            <a:r>
              <a:rPr lang="pt-BR" dirty="0"/>
              <a:t>17) Simulando processos usando equações diferenciais</a:t>
            </a:r>
          </a:p>
          <a:p>
            <a:r>
              <a:rPr lang="pt-BR" dirty="0"/>
              <a:t>18) Integrando MATLAB e SIMULINK na otimização</a:t>
            </a:r>
          </a:p>
          <a:p>
            <a:r>
              <a:rPr lang="pt-BR" dirty="0"/>
              <a:t>19) Escolhendo entre as duas ferramentas: MATLAB ou SIMULINK?</a:t>
            </a:r>
          </a:p>
          <a:p>
            <a:r>
              <a:rPr lang="pt-BR" dirty="0"/>
              <a:t>20) Revisão e recomendações finais</a:t>
            </a:r>
          </a:p>
          <a:p>
            <a:endParaRPr lang="pt-BR" dirty="0"/>
          </a:p>
        </p:txBody>
      </p:sp>
    </p:spTree>
    <p:extLst>
      <p:ext uri="{BB962C8B-B14F-4D97-AF65-F5344CB8AC3E}">
        <p14:creationId xmlns:p14="http://schemas.microsoft.com/office/powerpoint/2010/main" val="2279035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3727" b="54262"/>
          <a:stretch/>
        </p:blipFill>
        <p:spPr bwMode="auto">
          <a:xfrm>
            <a:off x="565275" y="620688"/>
            <a:ext cx="4719484" cy="321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298" r="63754" b="57063"/>
          <a:stretch/>
        </p:blipFill>
        <p:spPr bwMode="auto">
          <a:xfrm>
            <a:off x="2277441" y="4034753"/>
            <a:ext cx="5637833" cy="267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9961" r="92606" b="30078"/>
          <a:stretch/>
        </p:blipFill>
        <p:spPr bwMode="auto">
          <a:xfrm>
            <a:off x="6123607" y="1747018"/>
            <a:ext cx="1627609" cy="123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755576" y="-57001"/>
            <a:ext cx="6624736" cy="461665"/>
          </a:xfrm>
          <a:prstGeom prst="rect">
            <a:avLst/>
          </a:prstGeom>
        </p:spPr>
        <p:txBody>
          <a:bodyPr wrap="square">
            <a:spAutoFit/>
          </a:bodyPr>
          <a:lstStyle/>
          <a:p>
            <a:r>
              <a:rPr lang="pt-BR" dirty="0" smtClean="0"/>
              <a:t>4) Armazenar e carregar as variáveis do ambiente;</a:t>
            </a:r>
            <a:endParaRPr lang="pt-BR" dirty="0"/>
          </a:p>
        </p:txBody>
      </p:sp>
    </p:spTree>
    <p:extLst>
      <p:ext uri="{BB962C8B-B14F-4D97-AF65-F5344CB8AC3E}">
        <p14:creationId xmlns:p14="http://schemas.microsoft.com/office/powerpoint/2010/main" val="420094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620689"/>
            <a:ext cx="3825787"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3192707"/>
            <a:ext cx="5915024" cy="366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5576" y="-57001"/>
            <a:ext cx="6624736" cy="461665"/>
          </a:xfrm>
          <a:prstGeom prst="rect">
            <a:avLst/>
          </a:prstGeom>
        </p:spPr>
        <p:txBody>
          <a:bodyPr wrap="square">
            <a:spAutoFit/>
          </a:bodyPr>
          <a:lstStyle/>
          <a:p>
            <a:r>
              <a:rPr lang="pt-BR" dirty="0" smtClean="0"/>
              <a:t>4) Armazenar e carregar as variáveis do ambiente;</a:t>
            </a:r>
            <a:endParaRPr lang="pt-BR" dirty="0"/>
          </a:p>
        </p:txBody>
      </p:sp>
    </p:spTree>
    <p:extLst>
      <p:ext uri="{BB962C8B-B14F-4D97-AF65-F5344CB8AC3E}">
        <p14:creationId xmlns:p14="http://schemas.microsoft.com/office/powerpoint/2010/main" val="1829387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63836" b="54098"/>
          <a:stretch/>
        </p:blipFill>
        <p:spPr bwMode="auto">
          <a:xfrm>
            <a:off x="522412" y="781844"/>
            <a:ext cx="7367150" cy="505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5576" y="-57001"/>
            <a:ext cx="6624736" cy="461665"/>
          </a:xfrm>
          <a:prstGeom prst="rect">
            <a:avLst/>
          </a:prstGeom>
        </p:spPr>
        <p:txBody>
          <a:bodyPr wrap="square">
            <a:spAutoFit/>
          </a:bodyPr>
          <a:lstStyle/>
          <a:p>
            <a:r>
              <a:rPr lang="pt-BR" dirty="0" smtClean="0"/>
              <a:t>4) Armazenar e carregar as variáveis do ambiente;</a:t>
            </a:r>
            <a:endParaRPr lang="pt-BR" dirty="0"/>
          </a:p>
        </p:txBody>
      </p:sp>
    </p:spTree>
    <p:extLst>
      <p:ext uri="{BB962C8B-B14F-4D97-AF65-F5344CB8AC3E}">
        <p14:creationId xmlns:p14="http://schemas.microsoft.com/office/powerpoint/2010/main" val="740696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pic>
        <p:nvPicPr>
          <p:cNvPr id="192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3820" b="55292"/>
          <a:stretch/>
        </p:blipFill>
        <p:spPr bwMode="auto">
          <a:xfrm>
            <a:off x="450404" y="635545"/>
            <a:ext cx="7776864" cy="519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3371354" y="6064200"/>
            <a:ext cx="2239716"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pt-BR" sz="3600" dirty="0" smtClean="0"/>
              <a:t>a=</a:t>
            </a:r>
            <a:r>
              <a:rPr lang="pt-BR" sz="3600" dirty="0" err="1" smtClean="0"/>
              <a:t>rand</a:t>
            </a:r>
            <a:r>
              <a:rPr lang="pt-BR" sz="3600" dirty="0" smtClean="0"/>
              <a:t>(10)</a:t>
            </a:r>
            <a:endParaRPr lang="pt-BR" sz="3600" dirty="0"/>
          </a:p>
        </p:txBody>
      </p:sp>
    </p:spTree>
    <p:extLst>
      <p:ext uri="{BB962C8B-B14F-4D97-AF65-F5344CB8AC3E}">
        <p14:creationId xmlns:p14="http://schemas.microsoft.com/office/powerpoint/2010/main" val="540347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850" t="12024" r="5804" b="37267"/>
          <a:stretch/>
        </p:blipFill>
        <p:spPr bwMode="auto">
          <a:xfrm>
            <a:off x="57370" y="436538"/>
            <a:ext cx="8741227"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pic>
        <p:nvPicPr>
          <p:cNvPr id="1945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109" r="68035" b="58871"/>
          <a:stretch/>
        </p:blipFill>
        <p:spPr bwMode="auto">
          <a:xfrm>
            <a:off x="2629822" y="4676161"/>
            <a:ext cx="4159045" cy="2122846"/>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40092431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5705" b="42093"/>
          <a:stretch/>
        </p:blipFill>
        <p:spPr bwMode="auto">
          <a:xfrm>
            <a:off x="1543063" y="3889623"/>
            <a:ext cx="4996465" cy="287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054" t="10975" b="31301"/>
          <a:stretch/>
        </p:blipFill>
        <p:spPr bwMode="auto">
          <a:xfrm>
            <a:off x="137791" y="633834"/>
            <a:ext cx="6348955"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eta em curva para a esquerda 1"/>
          <p:cNvSpPr/>
          <p:nvPr/>
        </p:nvSpPr>
        <p:spPr>
          <a:xfrm>
            <a:off x="6660232" y="2492896"/>
            <a:ext cx="936104" cy="266429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 name="CaixaDeTexto 2"/>
          <p:cNvSpPr txBox="1"/>
          <p:nvPr/>
        </p:nvSpPr>
        <p:spPr>
          <a:xfrm>
            <a:off x="7747348" y="3107259"/>
            <a:ext cx="871585" cy="1200329"/>
          </a:xfrm>
          <a:prstGeom prst="rect">
            <a:avLst/>
          </a:prstGeom>
          <a:noFill/>
        </p:spPr>
        <p:txBody>
          <a:bodyPr wrap="none" rtlCol="0">
            <a:spAutoFit/>
          </a:bodyPr>
          <a:lstStyle/>
          <a:p>
            <a:r>
              <a:rPr lang="pt-BR" dirty="0" err="1" smtClean="0"/>
              <a:t>Ctr</a:t>
            </a:r>
            <a:r>
              <a:rPr lang="pt-BR" dirty="0" smtClean="0"/>
              <a:t> C</a:t>
            </a:r>
          </a:p>
          <a:p>
            <a:endParaRPr lang="pt-BR" dirty="0"/>
          </a:p>
          <a:p>
            <a:r>
              <a:rPr lang="pt-BR" dirty="0" err="1" smtClean="0"/>
              <a:t>Ctr</a:t>
            </a:r>
            <a:r>
              <a:rPr lang="pt-BR" dirty="0" smtClean="0"/>
              <a:t> V</a:t>
            </a:r>
            <a:endParaRPr lang="pt-BR" dirty="0"/>
          </a:p>
        </p:txBody>
      </p:sp>
      <p:sp>
        <p:nvSpPr>
          <p:cNvPr id="6" name="Retângulo 5"/>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pic>
        <p:nvPicPr>
          <p:cNvPr id="1935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252" t="47177" r="57154" b="38508"/>
          <a:stretch/>
        </p:blipFill>
        <p:spPr bwMode="auto">
          <a:xfrm>
            <a:off x="147944" y="4669707"/>
            <a:ext cx="1241416" cy="131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406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pic>
        <p:nvPicPr>
          <p:cNvPr id="195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2594" b="52419"/>
          <a:stretch/>
        </p:blipFill>
        <p:spPr bwMode="auto">
          <a:xfrm>
            <a:off x="665287" y="634975"/>
            <a:ext cx="7344816" cy="525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2902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84" t="22379" r="25981" b="15121"/>
          <a:stretch/>
        </p:blipFill>
        <p:spPr bwMode="auto">
          <a:xfrm>
            <a:off x="479549" y="548680"/>
            <a:ext cx="7992888" cy="548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35897286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88" y="1035596"/>
            <a:ext cx="6635626" cy="424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7169423" y="2339628"/>
            <a:ext cx="1677062" cy="221599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pt-BR" sz="13800" dirty="0" smtClean="0">
                <a:sym typeface="Wingdings" pitchFamily="2" charset="2"/>
              </a:rPr>
              <a:t></a:t>
            </a:r>
            <a:endParaRPr lang="pt-BR" sz="13800" dirty="0"/>
          </a:p>
        </p:txBody>
      </p:sp>
      <p:sp>
        <p:nvSpPr>
          <p:cNvPr id="4" name="Retângulo 3"/>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1495422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8" y="2003698"/>
            <a:ext cx="8820472" cy="448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5252" t="47177" r="57154" b="38508"/>
          <a:stretch/>
        </p:blipFill>
        <p:spPr bwMode="auto">
          <a:xfrm>
            <a:off x="3633069" y="518964"/>
            <a:ext cx="1241416" cy="131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1925340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857078" y="1535658"/>
            <a:ext cx="3758992" cy="3703271"/>
            <a:chOff x="1008" y="912"/>
            <a:chExt cx="1259" cy="117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l="1125" t="19116" r="73834" b="66002"/>
            <a:stretch>
              <a:fillRect/>
            </a:stretch>
          </p:blipFill>
          <p:spPr bwMode="auto">
            <a:xfrm>
              <a:off x="1008" y="912"/>
              <a:ext cx="1202" cy="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p:cNvSpPr txBox="1">
              <a:spLocks noChangeArrowheads="1"/>
            </p:cNvSpPr>
            <p:nvPr/>
          </p:nvSpPr>
          <p:spPr bwMode="auto">
            <a:xfrm>
              <a:off x="1026" y="1917"/>
              <a:ext cx="1241"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800" dirty="0" smtClean="0">
                  <a:latin typeface="Tahoma" pitchFamily="34" charset="0"/>
                </a:rPr>
                <a:t>58.200.000 resultados</a:t>
              </a:r>
              <a:endParaRPr lang="pt-BR" sz="2800" dirty="0">
                <a:latin typeface="Tahoma" pitchFamily="34" charset="0"/>
              </a:endParaRPr>
            </a:p>
          </p:txBody>
        </p:sp>
      </p:grpSp>
      <p:sp>
        <p:nvSpPr>
          <p:cNvPr id="5" name="Retângulo 4"/>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936533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2" y="1092746"/>
            <a:ext cx="6976435"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7370019" y="2508374"/>
            <a:ext cx="1428596" cy="1862048"/>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BR" sz="11500" dirty="0" smtClean="0">
                <a:sym typeface="Wingdings" pitchFamily="2" charset="2"/>
              </a:rPr>
              <a:t></a:t>
            </a:r>
            <a:endParaRPr lang="pt-BR" sz="11500" dirty="0"/>
          </a:p>
        </p:txBody>
      </p:sp>
      <p:sp>
        <p:nvSpPr>
          <p:cNvPr id="4" name="Retângulo 3"/>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1879201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24" y="634975"/>
            <a:ext cx="8296741" cy="514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2609811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3841" b="54891"/>
          <a:stretch/>
        </p:blipFill>
        <p:spPr bwMode="auto">
          <a:xfrm>
            <a:off x="755576" y="672703"/>
            <a:ext cx="7625481" cy="513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347117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21445" y="1156171"/>
            <a:ext cx="5121915" cy="1754326"/>
          </a:xfrm>
          <a:prstGeom prst="rect">
            <a:avLst/>
          </a:prstGeom>
          <a:noFill/>
        </p:spPr>
        <p:txBody>
          <a:bodyPr wrap="none" rtlCol="0">
            <a:spAutoFit/>
          </a:bodyPr>
          <a:lstStyle/>
          <a:p>
            <a:r>
              <a:rPr lang="pt-BR" sz="3600" b="1" u="sng" dirty="0" smtClean="0"/>
              <a:t>Cuidado</a:t>
            </a:r>
          </a:p>
          <a:p>
            <a:endParaRPr lang="pt-BR" sz="3600" dirty="0"/>
          </a:p>
          <a:p>
            <a:r>
              <a:rPr lang="pt-BR" sz="3600" i="1" dirty="0" smtClean="0"/>
              <a:t>Excel 2010 não salva </a:t>
            </a:r>
            <a:r>
              <a:rPr lang="pt-BR" sz="3600" i="1" dirty="0" err="1" smtClean="0"/>
              <a:t>xls</a:t>
            </a:r>
            <a:r>
              <a:rPr lang="pt-BR" sz="3600" i="1" dirty="0" smtClean="0"/>
              <a:t>...</a:t>
            </a:r>
            <a:endParaRPr lang="pt-BR" sz="3600" i="1" dirty="0"/>
          </a:p>
        </p:txBody>
      </p:sp>
      <p:sp>
        <p:nvSpPr>
          <p:cNvPr id="3" name="Retângulo 2"/>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8451710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43142"/>
          <a:stretch/>
        </p:blipFill>
        <p:spPr bwMode="auto">
          <a:xfrm>
            <a:off x="251520" y="678979"/>
            <a:ext cx="832167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28011563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71550"/>
            <a:ext cx="5192364" cy="321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354" y="2707379"/>
            <a:ext cx="6444208" cy="399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19005348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471489"/>
            <a:ext cx="5494387" cy="340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217" y="3573016"/>
            <a:ext cx="5209057" cy="322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5576" y="-25127"/>
            <a:ext cx="7344816" cy="461665"/>
          </a:xfrm>
          <a:prstGeom prst="rect">
            <a:avLst/>
          </a:prstGeom>
        </p:spPr>
        <p:txBody>
          <a:bodyPr wrap="square">
            <a:spAutoFit/>
          </a:bodyPr>
          <a:lstStyle/>
          <a:p>
            <a:r>
              <a:rPr lang="pt-BR" dirty="0" smtClean="0"/>
              <a:t>5) Importação e Exportação de Dados;</a:t>
            </a:r>
            <a:endParaRPr lang="pt-BR" dirty="0"/>
          </a:p>
        </p:txBody>
      </p:sp>
    </p:spTree>
    <p:extLst>
      <p:ext uri="{BB962C8B-B14F-4D97-AF65-F5344CB8AC3E}">
        <p14:creationId xmlns:p14="http://schemas.microsoft.com/office/powerpoint/2010/main" val="5109557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
        <p:nvSpPr>
          <p:cNvPr id="4" name="Rectangle 2"/>
          <p:cNvSpPr>
            <a:spLocks noChangeArrowheads="1"/>
          </p:cNvSpPr>
          <p:nvPr/>
        </p:nvSpPr>
        <p:spPr bwMode="auto">
          <a:xfrm>
            <a:off x="1043608" y="4494312"/>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 name="Text Box 4"/>
          <p:cNvSpPr txBox="1">
            <a:spLocks noChangeArrowheads="1"/>
          </p:cNvSpPr>
          <p:nvPr/>
        </p:nvSpPr>
        <p:spPr bwMode="auto">
          <a:xfrm>
            <a:off x="3916983" y="2376587"/>
            <a:ext cx="161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Char Array</a:t>
            </a:r>
          </a:p>
        </p:txBody>
      </p:sp>
      <p:sp>
        <p:nvSpPr>
          <p:cNvPr id="6" name="Text Box 5"/>
          <p:cNvSpPr txBox="1">
            <a:spLocks noChangeArrowheads="1"/>
          </p:cNvSpPr>
          <p:nvPr/>
        </p:nvSpPr>
        <p:spPr bwMode="auto">
          <a:xfrm>
            <a:off x="1500808" y="2360712"/>
            <a:ext cx="99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Matriz</a:t>
            </a:r>
          </a:p>
        </p:txBody>
      </p:sp>
      <p:sp>
        <p:nvSpPr>
          <p:cNvPr id="7" name="Text Box 8"/>
          <p:cNvSpPr txBox="1">
            <a:spLocks noChangeArrowheads="1"/>
          </p:cNvSpPr>
          <p:nvPr/>
        </p:nvSpPr>
        <p:spPr bwMode="auto">
          <a:xfrm>
            <a:off x="3405808" y="836712"/>
            <a:ext cx="1985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Tipos Básicos</a:t>
            </a:r>
          </a:p>
        </p:txBody>
      </p:sp>
      <p:sp>
        <p:nvSpPr>
          <p:cNvPr id="8" name="Text Box 10"/>
          <p:cNvSpPr txBox="1">
            <a:spLocks noChangeArrowheads="1"/>
          </p:cNvSpPr>
          <p:nvPr/>
        </p:nvSpPr>
        <p:spPr bwMode="auto">
          <a:xfrm>
            <a:off x="1653208" y="4722912"/>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i="1">
                <a:solidFill>
                  <a:schemeClr val="folHlink"/>
                </a:solidFill>
                <a:latin typeface="Tahoma" pitchFamily="34" charset="0"/>
              </a:rPr>
              <a:t>Case Sensitive!</a:t>
            </a:r>
          </a:p>
        </p:txBody>
      </p:sp>
      <p:sp>
        <p:nvSpPr>
          <p:cNvPr id="9" name="Line 11"/>
          <p:cNvSpPr>
            <a:spLocks noChangeShapeType="1"/>
          </p:cNvSpPr>
          <p:nvPr/>
        </p:nvSpPr>
        <p:spPr bwMode="auto">
          <a:xfrm flipH="1">
            <a:off x="2415208" y="1598712"/>
            <a:ext cx="762000" cy="609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10" name="Line 15"/>
          <p:cNvSpPr>
            <a:spLocks noChangeShapeType="1"/>
          </p:cNvSpPr>
          <p:nvPr/>
        </p:nvSpPr>
        <p:spPr bwMode="auto">
          <a:xfrm>
            <a:off x="5539408" y="1598712"/>
            <a:ext cx="685800" cy="533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11" name="Text Box 16"/>
          <p:cNvSpPr txBox="1">
            <a:spLocks noChangeArrowheads="1"/>
          </p:cNvSpPr>
          <p:nvPr/>
        </p:nvSpPr>
        <p:spPr bwMode="auto">
          <a:xfrm>
            <a:off x="6295058" y="2360712"/>
            <a:ext cx="1414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atin typeface="Tahoma" pitchFamily="34" charset="0"/>
              </a:rPr>
              <a:t>Estrutura</a:t>
            </a:r>
          </a:p>
        </p:txBody>
      </p:sp>
      <p:sp>
        <p:nvSpPr>
          <p:cNvPr id="12" name="Line 17"/>
          <p:cNvSpPr>
            <a:spLocks noChangeShapeType="1"/>
          </p:cNvSpPr>
          <p:nvPr/>
        </p:nvSpPr>
        <p:spPr bwMode="auto">
          <a:xfrm>
            <a:off x="4396408" y="1598712"/>
            <a:ext cx="0" cy="685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13" name="Text Box 18"/>
          <p:cNvSpPr txBox="1">
            <a:spLocks noChangeArrowheads="1"/>
          </p:cNvSpPr>
          <p:nvPr/>
        </p:nvSpPr>
        <p:spPr bwMode="auto">
          <a:xfrm>
            <a:off x="5234608" y="4722912"/>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i="1">
                <a:solidFill>
                  <a:schemeClr val="folHlink"/>
                </a:solidFill>
                <a:latin typeface="Tahoma" pitchFamily="34" charset="0"/>
              </a:rPr>
              <a:t>CaSe SeNsItIvE!</a:t>
            </a:r>
          </a:p>
        </p:txBody>
      </p:sp>
    </p:spTree>
    <p:extLst>
      <p:ext uri="{BB962C8B-B14F-4D97-AF65-F5344CB8AC3E}">
        <p14:creationId xmlns:p14="http://schemas.microsoft.com/office/powerpoint/2010/main" val="16101063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46" t="12927" r="36083" b="36879"/>
          <a:stretch/>
        </p:blipFill>
        <p:spPr bwMode="auto">
          <a:xfrm>
            <a:off x="251520" y="548680"/>
            <a:ext cx="5040560" cy="493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871" r="63617" b="54878"/>
          <a:stretch/>
        </p:blipFill>
        <p:spPr bwMode="auto">
          <a:xfrm>
            <a:off x="2771800" y="2929292"/>
            <a:ext cx="6329337" cy="312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7049924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79712" y="886695"/>
            <a:ext cx="4915898" cy="584775"/>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3200" dirty="0"/>
              <a:t> </a:t>
            </a:r>
            <a:r>
              <a:rPr lang="en-US" sz="3200" i="1" dirty="0"/>
              <a:t>Keep U Close 2 Me Forever</a:t>
            </a:r>
            <a:endParaRPr lang="pt-BR" sz="3200" i="1" dirty="0"/>
          </a:p>
        </p:txBody>
      </p:sp>
      <p:pic>
        <p:nvPicPr>
          <p:cNvPr id="2078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99" t="79727" r="49105" b="2440"/>
          <a:stretch/>
        </p:blipFill>
        <p:spPr bwMode="auto">
          <a:xfrm>
            <a:off x="166364" y="1859681"/>
            <a:ext cx="3734123" cy="249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385" t="60244" r="39348" b="7520"/>
          <a:stretch/>
        </p:blipFill>
        <p:spPr bwMode="auto">
          <a:xfrm>
            <a:off x="4058332" y="3212976"/>
            <a:ext cx="4899931" cy="3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4045497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879668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478809" y="6243092"/>
            <a:ext cx="2883353" cy="461665"/>
          </a:xfrm>
          <a:prstGeom prst="rect">
            <a:avLst/>
          </a:prstGeom>
          <a:noFill/>
        </p:spPr>
        <p:txBody>
          <a:bodyPr wrap="none" rtlCol="0">
            <a:spAutoFit/>
          </a:bodyPr>
          <a:lstStyle/>
          <a:p>
            <a:r>
              <a:rPr lang="pt-BR" dirty="0" smtClean="0"/>
              <a:t>www.mathworks.com</a:t>
            </a:r>
            <a:endParaRPr lang="pt-BR" dirty="0"/>
          </a:p>
        </p:txBody>
      </p:sp>
      <p:sp>
        <p:nvSpPr>
          <p:cNvPr id="3" name="Retângulo 2"/>
          <p:cNvSpPr/>
          <p:nvPr/>
        </p:nvSpPr>
        <p:spPr>
          <a:xfrm>
            <a:off x="1403648" y="3140968"/>
            <a:ext cx="882352" cy="1594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 name="Conector de seta reta 4"/>
          <p:cNvCxnSpPr/>
          <p:nvPr/>
        </p:nvCxnSpPr>
        <p:spPr>
          <a:xfrm>
            <a:off x="467544" y="3220690"/>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39520587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13" t="12168" r="27318" b="60425"/>
          <a:stretch/>
        </p:blipFill>
        <p:spPr bwMode="auto">
          <a:xfrm>
            <a:off x="322932" y="1124744"/>
            <a:ext cx="784628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4229491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03" t="30082" r="43338" b="47154"/>
          <a:stretch/>
        </p:blipFill>
        <p:spPr bwMode="auto">
          <a:xfrm>
            <a:off x="323528" y="692696"/>
            <a:ext cx="481510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122" r="70791" b="57859"/>
          <a:stretch/>
        </p:blipFill>
        <p:spPr bwMode="auto">
          <a:xfrm>
            <a:off x="2081923" y="2996952"/>
            <a:ext cx="6909678" cy="370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2976408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86" t="12589" r="38110" b="62864"/>
          <a:stretch/>
        </p:blipFill>
        <p:spPr bwMode="auto">
          <a:xfrm>
            <a:off x="551532" y="620688"/>
            <a:ext cx="6831168" cy="355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40619456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11" t="35230" r="53880" b="7046"/>
          <a:stretch/>
        </p:blipFill>
        <p:spPr bwMode="auto">
          <a:xfrm>
            <a:off x="6012160" y="402615"/>
            <a:ext cx="1996802" cy="634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386" t="12589" r="38110" b="62864"/>
          <a:stretch/>
        </p:blipFill>
        <p:spPr bwMode="auto">
          <a:xfrm>
            <a:off x="539552" y="1772816"/>
            <a:ext cx="498516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5206211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57" t="63415" r="53440" b="7046"/>
          <a:stretch/>
        </p:blipFill>
        <p:spPr bwMode="auto">
          <a:xfrm>
            <a:off x="5714974" y="805086"/>
            <a:ext cx="3210833" cy="507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386" t="12589" r="38110" b="62864"/>
          <a:stretch/>
        </p:blipFill>
        <p:spPr bwMode="auto">
          <a:xfrm>
            <a:off x="399728" y="2071911"/>
            <a:ext cx="498516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8471665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42" name="Group 30"/>
          <p:cNvGraphicFramePr>
            <a:graphicFrameLocks noGrp="1"/>
          </p:cNvGraphicFramePr>
          <p:nvPr>
            <p:extLst>
              <p:ext uri="{D42A27DB-BD31-4B8C-83A1-F6EECF244321}">
                <p14:modId xmlns:p14="http://schemas.microsoft.com/office/powerpoint/2010/main" val="2060126922"/>
              </p:ext>
            </p:extLst>
          </p:nvPr>
        </p:nvGraphicFramePr>
        <p:xfrm>
          <a:off x="1763688" y="980728"/>
          <a:ext cx="6096000" cy="4064000"/>
        </p:xfrm>
        <a:graphic>
          <a:graphicData uri="http://schemas.openxmlformats.org/drawingml/2006/table">
            <a:tbl>
              <a:tblPr/>
              <a:tblGrid>
                <a:gridCol w="1524000"/>
                <a:gridCol w="1524000"/>
                <a:gridCol w="1524000"/>
                <a:gridCol w="1524000"/>
              </a:tblGrid>
              <a:tr h="10160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13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2</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14</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15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4</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12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2400" b="0" i="0" u="none" strike="noStrike" cap="none" normalizeH="0" baseline="0" smtClean="0">
                          <a:ln>
                            <a:noFill/>
                          </a:ln>
                          <a:solidFill>
                            <a:schemeClr val="tx1"/>
                          </a:solidFill>
                          <a:effectLst/>
                          <a:latin typeface="Arial" charset="0"/>
                        </a:rPr>
                        <a:t>16</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3343" name="Oval 31"/>
          <p:cNvSpPr>
            <a:spLocks noChangeArrowheads="1"/>
          </p:cNvSpPr>
          <p:nvPr/>
        </p:nvSpPr>
        <p:spPr bwMode="auto">
          <a:xfrm>
            <a:off x="5268888" y="2276128"/>
            <a:ext cx="762000" cy="609600"/>
          </a:xfrm>
          <a:prstGeom prst="ellipse">
            <a:avLst/>
          </a:prstGeom>
          <a:ln/>
          <a:extLst/>
        </p:spPr>
        <p:style>
          <a:lnRef idx="3">
            <a:schemeClr val="lt1"/>
          </a:lnRef>
          <a:fillRef idx="1">
            <a:schemeClr val="accent1"/>
          </a:fillRef>
          <a:effectRef idx="1">
            <a:schemeClr val="accent1"/>
          </a:effectRef>
          <a:fontRef idx="minor">
            <a:schemeClr val="lt1"/>
          </a:fontRef>
        </p:style>
        <p:txBody>
          <a:bodyPr wrap="none" anchor="ctr"/>
          <a:lstStyle/>
          <a:p>
            <a:endParaRPr lang="pt-BR"/>
          </a:p>
        </p:txBody>
      </p:sp>
      <p:sp>
        <p:nvSpPr>
          <p:cNvPr id="13344" name="Text Box 32"/>
          <p:cNvSpPr txBox="1">
            <a:spLocks noChangeArrowheads="1"/>
          </p:cNvSpPr>
          <p:nvPr/>
        </p:nvSpPr>
        <p:spPr bwMode="auto">
          <a:xfrm>
            <a:off x="2297088" y="5324128"/>
            <a:ext cx="5073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t>Elemento = Matriz(2,3)   ou  Matriz(10)</a:t>
            </a:r>
          </a:p>
        </p:txBody>
      </p:sp>
      <p:sp>
        <p:nvSpPr>
          <p:cNvPr id="6" name="Retângulo 5"/>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4700854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03" t="57453" r="38214" b="6775"/>
          <a:stretch/>
        </p:blipFill>
        <p:spPr bwMode="auto">
          <a:xfrm>
            <a:off x="3491880" y="2553575"/>
            <a:ext cx="5511930" cy="423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386" t="12589" r="38110" b="62864"/>
          <a:stretch/>
        </p:blipFill>
        <p:spPr bwMode="auto">
          <a:xfrm>
            <a:off x="20960" y="25524"/>
            <a:ext cx="4985164" cy="2592288"/>
          </a:xfrm>
          <a:prstGeom prst="rect">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3491076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57" t="15718" r="37481" b="12466"/>
          <a:stretch/>
        </p:blipFill>
        <p:spPr bwMode="auto">
          <a:xfrm>
            <a:off x="323528" y="510851"/>
            <a:ext cx="4071714" cy="606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57" t="15718" r="37481" b="62851"/>
          <a:stretch/>
        </p:blipFill>
        <p:spPr bwMode="auto">
          <a:xfrm>
            <a:off x="2195736" y="3764360"/>
            <a:ext cx="632112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30884462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57" t="53929" r="38067" b="5962"/>
          <a:stretch/>
        </p:blipFill>
        <p:spPr bwMode="auto">
          <a:xfrm>
            <a:off x="1065734" y="620688"/>
            <a:ext cx="6336704" cy="538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11421633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03" t="50000" r="38800" b="7317"/>
          <a:stretch/>
        </p:blipFill>
        <p:spPr bwMode="auto">
          <a:xfrm>
            <a:off x="1187624" y="548680"/>
            <a:ext cx="6264696" cy="587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827584" y="3485257"/>
            <a:ext cx="4536504" cy="66382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cxnSp>
        <p:nvCxnSpPr>
          <p:cNvPr id="4" name="Conector de seta reta 3"/>
          <p:cNvCxnSpPr/>
          <p:nvPr/>
        </p:nvCxnSpPr>
        <p:spPr>
          <a:xfrm flipH="1">
            <a:off x="5652120" y="3817168"/>
            <a:ext cx="25922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459880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07" t="28848" b="2414"/>
          <a:stretch/>
        </p:blipFill>
        <p:spPr bwMode="auto">
          <a:xfrm>
            <a:off x="179511" y="764704"/>
            <a:ext cx="8631917" cy="452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25606041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03" t="11924" r="43338" b="34418"/>
          <a:stretch/>
        </p:blipFill>
        <p:spPr bwMode="auto">
          <a:xfrm>
            <a:off x="251520" y="620688"/>
            <a:ext cx="3744416" cy="54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944" t="66802" r="45168" b="24797"/>
          <a:stretch/>
        </p:blipFill>
        <p:spPr bwMode="auto">
          <a:xfrm>
            <a:off x="4211960" y="4869161"/>
            <a:ext cx="4840267" cy="116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13152870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64" t="47154" r="48755" b="7317"/>
          <a:stretch/>
        </p:blipFill>
        <p:spPr bwMode="auto">
          <a:xfrm>
            <a:off x="5148064" y="598190"/>
            <a:ext cx="3384376" cy="552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603" t="11924" r="43338" b="34418"/>
          <a:stretch/>
        </p:blipFill>
        <p:spPr bwMode="auto">
          <a:xfrm>
            <a:off x="251520" y="476672"/>
            <a:ext cx="3888432" cy="561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37206314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83457" y="1194291"/>
            <a:ext cx="3052439" cy="461665"/>
          </a:xfrm>
          <a:prstGeom prst="rect">
            <a:avLst/>
          </a:prstGeom>
          <a:noFill/>
        </p:spPr>
        <p:txBody>
          <a:bodyPr wrap="none" rtlCol="0">
            <a:spAutoFit/>
          </a:bodyPr>
          <a:lstStyle/>
          <a:p>
            <a:r>
              <a:rPr lang="pt-BR" dirty="0" smtClean="0"/>
              <a:t>Removendo uma linha:</a:t>
            </a:r>
            <a:endParaRPr lang="pt-B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53" t="14976" r="36636" b="43024"/>
          <a:stretch/>
        </p:blipFill>
        <p:spPr bwMode="auto">
          <a:xfrm>
            <a:off x="423678" y="1988839"/>
            <a:ext cx="3788282" cy="330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5220072" y="1196752"/>
            <a:ext cx="3257623" cy="461665"/>
          </a:xfrm>
          <a:prstGeom prst="rect">
            <a:avLst/>
          </a:prstGeom>
          <a:noFill/>
        </p:spPr>
        <p:txBody>
          <a:bodyPr wrap="none" rtlCol="0">
            <a:spAutoFit/>
          </a:bodyPr>
          <a:lstStyle/>
          <a:p>
            <a:r>
              <a:rPr lang="pt-BR" dirty="0" smtClean="0"/>
              <a:t>Removendo uma coluna:</a:t>
            </a:r>
            <a:endParaRPr lang="pt-BR"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442" t="50000" r="37557" b="6444"/>
          <a:stretch/>
        </p:blipFill>
        <p:spPr bwMode="auto">
          <a:xfrm>
            <a:off x="5076056" y="1934133"/>
            <a:ext cx="3528392" cy="33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13102536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59" t="15781" r="35827" b="28135"/>
          <a:stretch/>
        </p:blipFill>
        <p:spPr bwMode="auto">
          <a:xfrm>
            <a:off x="2123728" y="1628799"/>
            <a:ext cx="4536504" cy="516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2759753" y="820595"/>
            <a:ext cx="2728632" cy="461665"/>
          </a:xfrm>
          <a:prstGeom prst="rect">
            <a:avLst/>
          </a:prstGeom>
          <a:noFill/>
        </p:spPr>
        <p:txBody>
          <a:bodyPr wrap="none" rtlCol="0">
            <a:spAutoFit/>
          </a:bodyPr>
          <a:lstStyle/>
          <a:p>
            <a:r>
              <a:rPr lang="pt-BR" dirty="0" smtClean="0"/>
              <a:t>Inserindo uma linha:</a:t>
            </a:r>
            <a:endParaRPr lang="pt-BR" dirty="0"/>
          </a:p>
        </p:txBody>
      </p:sp>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497135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59832" y="963458"/>
            <a:ext cx="2933816" cy="461665"/>
          </a:xfrm>
          <a:prstGeom prst="rect">
            <a:avLst/>
          </a:prstGeom>
          <a:noFill/>
        </p:spPr>
        <p:txBody>
          <a:bodyPr wrap="none" rtlCol="0">
            <a:spAutoFit/>
          </a:bodyPr>
          <a:lstStyle/>
          <a:p>
            <a:r>
              <a:rPr lang="pt-BR" dirty="0" smtClean="0"/>
              <a:t>Inserindo uma coluna:</a:t>
            </a:r>
            <a:endParaRPr lang="pt-BR"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59" t="50000" r="31220" b="6597"/>
          <a:stretch/>
        </p:blipFill>
        <p:spPr bwMode="auto">
          <a:xfrm>
            <a:off x="1931469" y="1772816"/>
            <a:ext cx="613595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706370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83" t="12321" r="46135" b="63236"/>
          <a:stretch/>
        </p:blipFill>
        <p:spPr bwMode="auto">
          <a:xfrm>
            <a:off x="171128" y="487338"/>
            <a:ext cx="4824536" cy="360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3122" r="70791" b="57859"/>
          <a:stretch/>
        </p:blipFill>
        <p:spPr bwMode="auto">
          <a:xfrm>
            <a:off x="2081923" y="2996952"/>
            <a:ext cx="6909678" cy="370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reto 3"/>
          <p:cNvCxnSpPr/>
          <p:nvPr/>
        </p:nvCxnSpPr>
        <p:spPr>
          <a:xfrm>
            <a:off x="7803976" y="6396186"/>
            <a:ext cx="86409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7687805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03" t="47425" r="54905" b="23289"/>
          <a:stretch/>
        </p:blipFill>
        <p:spPr bwMode="auto">
          <a:xfrm>
            <a:off x="323528" y="620687"/>
            <a:ext cx="2376264" cy="44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9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677" t="76829" r="54392" b="3930"/>
          <a:stretch/>
        </p:blipFill>
        <p:spPr bwMode="auto">
          <a:xfrm>
            <a:off x="4716016" y="620687"/>
            <a:ext cx="2376264" cy="276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9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164" t="85853" r="16241" b="4928"/>
          <a:stretch/>
        </p:blipFill>
        <p:spPr bwMode="auto">
          <a:xfrm>
            <a:off x="121990" y="5252814"/>
            <a:ext cx="8895456" cy="93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8502214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11" t="16260" r="48755" b="25746"/>
          <a:stretch/>
        </p:blipFill>
        <p:spPr bwMode="auto">
          <a:xfrm>
            <a:off x="107504" y="468200"/>
            <a:ext cx="3024336" cy="634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http://www.asciitable.com/index/asciifu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156" y="1758111"/>
            <a:ext cx="6984776" cy="476723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101957" y="914685"/>
            <a:ext cx="1255472"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t-BR" sz="3200" dirty="0" smtClean="0"/>
              <a:t>ASCII</a:t>
            </a:r>
            <a:endParaRPr lang="pt-BR" sz="3200" dirty="0"/>
          </a:p>
        </p:txBody>
      </p:sp>
      <p:sp>
        <p:nvSpPr>
          <p:cNvPr id="5" name="Retângulo 4"/>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9766626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11" t="12737" r="44948" b="45258"/>
          <a:stretch/>
        </p:blipFill>
        <p:spPr bwMode="auto">
          <a:xfrm>
            <a:off x="1835696" y="476672"/>
            <a:ext cx="5112568" cy="6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18662697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57" t="64499" r="47731" b="21409"/>
          <a:stretch/>
        </p:blipFill>
        <p:spPr bwMode="auto">
          <a:xfrm>
            <a:off x="219893" y="739552"/>
            <a:ext cx="5137113" cy="247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457" t="79404" r="46559" b="7317"/>
          <a:stretch/>
        </p:blipFill>
        <p:spPr bwMode="auto">
          <a:xfrm>
            <a:off x="2987824" y="3501008"/>
            <a:ext cx="562544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615887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71" t="40073" r="22964"/>
          <a:stretch/>
        </p:blipFill>
        <p:spPr bwMode="auto">
          <a:xfrm>
            <a:off x="856729" y="634976"/>
            <a:ext cx="7511025"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11006907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017" t="21680" r="14934" b="40108"/>
          <a:stretch/>
        </p:blipFill>
        <p:spPr bwMode="auto">
          <a:xfrm>
            <a:off x="285427" y="620688"/>
            <a:ext cx="872522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2873" r="69912" b="68698"/>
          <a:stretch/>
        </p:blipFill>
        <p:spPr bwMode="auto">
          <a:xfrm>
            <a:off x="2030973" y="4674468"/>
            <a:ext cx="5769842" cy="190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42689371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57" t="69919" r="45827" b="11924"/>
          <a:stretch/>
        </p:blipFill>
        <p:spPr bwMode="auto">
          <a:xfrm>
            <a:off x="539551" y="836712"/>
            <a:ext cx="390132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384" t="69512" r="44143" b="6911"/>
          <a:stretch/>
        </p:blipFill>
        <p:spPr bwMode="auto">
          <a:xfrm>
            <a:off x="567035" y="3535660"/>
            <a:ext cx="4297831" cy="28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32983790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50" t="76423" r="47145" b="5962"/>
          <a:stretch/>
        </p:blipFill>
        <p:spPr bwMode="auto">
          <a:xfrm>
            <a:off x="1619672" y="1700808"/>
            <a:ext cx="597112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754435" y="-19993"/>
            <a:ext cx="7128792" cy="400110"/>
          </a:xfrm>
          <a:prstGeom prst="rect">
            <a:avLst/>
          </a:prstGeom>
        </p:spPr>
        <p:txBody>
          <a:bodyPr wrap="square">
            <a:spAutoFit/>
          </a:bodyPr>
          <a:lstStyle/>
          <a:p>
            <a:r>
              <a:rPr lang="pt-BR" sz="2000" dirty="0" smtClean="0"/>
              <a:t>6) Matrizes N-dimensionais, Variáveis </a:t>
            </a:r>
            <a:r>
              <a:rPr lang="pt-BR" sz="2000" dirty="0" err="1" smtClean="0"/>
              <a:t>Structure</a:t>
            </a:r>
            <a:r>
              <a:rPr lang="pt-BR" sz="2000" dirty="0" smtClean="0"/>
              <a:t> e Variáveis </a:t>
            </a:r>
            <a:r>
              <a:rPr lang="pt-BR" sz="2000" dirty="0" err="1" smtClean="0"/>
              <a:t>Cell</a:t>
            </a:r>
            <a:r>
              <a:rPr lang="pt-BR" sz="2000" dirty="0" smtClean="0"/>
              <a:t>;</a:t>
            </a:r>
            <a:endParaRPr lang="pt-BR" sz="2000" dirty="0"/>
          </a:p>
        </p:txBody>
      </p:sp>
    </p:spTree>
    <p:extLst>
      <p:ext uri="{BB962C8B-B14F-4D97-AF65-F5344CB8AC3E}">
        <p14:creationId xmlns:p14="http://schemas.microsoft.com/office/powerpoint/2010/main" val="28103207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87624" y="0"/>
            <a:ext cx="2795958" cy="461665"/>
          </a:xfrm>
          <a:prstGeom prst="rect">
            <a:avLst/>
          </a:prstGeom>
        </p:spPr>
        <p:txBody>
          <a:bodyPr wrap="none">
            <a:spAutoFit/>
          </a:bodyPr>
          <a:lstStyle/>
          <a:p>
            <a:r>
              <a:rPr lang="pt-BR" dirty="0"/>
              <a:t>7) Álgebra Matricial;</a:t>
            </a:r>
          </a:p>
        </p:txBody>
      </p:sp>
      <p:sp>
        <p:nvSpPr>
          <p:cNvPr id="4" name="Rectangle 3"/>
          <p:cNvSpPr>
            <a:spLocks noChangeArrowheads="1"/>
          </p:cNvSpPr>
          <p:nvPr/>
        </p:nvSpPr>
        <p:spPr bwMode="auto">
          <a:xfrm>
            <a:off x="395536" y="1052735"/>
            <a:ext cx="75438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latin typeface="Tahoma" pitchFamily="34" charset="0"/>
                <a:cs typeface="Times New Roman" pitchFamily="18" charset="0"/>
              </a:rPr>
              <a:t>i) Soma e subtração:  soma (ou subtrai) elemento por elemento da matriz.</a:t>
            </a:r>
          </a:p>
          <a:p>
            <a:pPr eaLnBrk="0" hangingPunct="0"/>
            <a:r>
              <a:rPr lang="en-US" sz="1800">
                <a:latin typeface="Tahoma" pitchFamily="34" charset="0"/>
                <a:cs typeface="Times New Roman" pitchFamily="18" charset="0"/>
              </a:rPr>
              <a:t>  A+B</a:t>
            </a:r>
          </a:p>
          <a:p>
            <a:pPr eaLnBrk="0" hangingPunct="0"/>
            <a:r>
              <a:rPr lang="en-US" sz="1800">
                <a:latin typeface="Tahoma" pitchFamily="34" charset="0"/>
                <a:cs typeface="Times New Roman" pitchFamily="18" charset="0"/>
              </a:rPr>
              <a:t>  A-B</a:t>
            </a:r>
          </a:p>
          <a:p>
            <a:pPr eaLnBrk="0" hangingPunct="0"/>
            <a:r>
              <a:rPr lang="en-US" sz="1800">
                <a:latin typeface="Tahoma" pitchFamily="34" charset="0"/>
                <a:cs typeface="Times New Roman" pitchFamily="18" charset="0"/>
              </a:rPr>
              <a:t> </a:t>
            </a:r>
          </a:p>
          <a:p>
            <a:pPr eaLnBrk="0" hangingPunct="0"/>
            <a:r>
              <a:rPr lang="en-US" sz="1800">
                <a:latin typeface="Tahoma" pitchFamily="34" charset="0"/>
                <a:cs typeface="Times New Roman" pitchFamily="18" charset="0"/>
              </a:rPr>
              <a:t>ii) Multiplicação e Divisão de matrizes:  atenção às regras da álgebra,  pois as dimensões das matrizes têm que ser coerentes!</a:t>
            </a:r>
          </a:p>
          <a:p>
            <a:pPr eaLnBrk="0" hangingPunct="0"/>
            <a:r>
              <a:rPr lang="en-US" sz="1800">
                <a:latin typeface="Tahoma" pitchFamily="34" charset="0"/>
                <a:cs typeface="Times New Roman" pitchFamily="18" charset="0"/>
              </a:rPr>
              <a:t> A * B</a:t>
            </a:r>
          </a:p>
          <a:p>
            <a:pPr eaLnBrk="0" hangingPunct="0"/>
            <a:r>
              <a:rPr lang="en-US" sz="1800">
                <a:latin typeface="Tahoma" pitchFamily="34" charset="0"/>
                <a:cs typeface="Times New Roman" pitchFamily="18" charset="0"/>
              </a:rPr>
              <a:t> A / B</a:t>
            </a:r>
          </a:p>
          <a:p>
            <a:pPr eaLnBrk="0" hangingPunct="0"/>
            <a:r>
              <a:rPr lang="en-US" sz="1800">
                <a:latin typeface="Tahoma" pitchFamily="34" charset="0"/>
                <a:cs typeface="Times New Roman" pitchFamily="18" charset="0"/>
              </a:rPr>
              <a:t> </a:t>
            </a:r>
          </a:p>
          <a:p>
            <a:pPr eaLnBrk="0" hangingPunct="0"/>
            <a:r>
              <a:rPr lang="en-US" sz="1800">
                <a:latin typeface="Tahoma" pitchFamily="34" charset="0"/>
                <a:cs typeface="Times New Roman" pitchFamily="18" charset="0"/>
              </a:rPr>
              <a:t>iii) Multiplicação e divisão elemento por elemento:</a:t>
            </a:r>
          </a:p>
          <a:p>
            <a:pPr eaLnBrk="0" hangingPunct="0"/>
            <a:r>
              <a:rPr lang="en-US" sz="1800">
                <a:latin typeface="Tahoma" pitchFamily="34" charset="0"/>
                <a:cs typeface="Times New Roman" pitchFamily="18" charset="0"/>
              </a:rPr>
              <a:t>A .* B</a:t>
            </a:r>
          </a:p>
          <a:p>
            <a:pPr eaLnBrk="0" hangingPunct="0"/>
            <a:r>
              <a:rPr lang="en-US" sz="1800">
                <a:latin typeface="Tahoma" pitchFamily="34" charset="0"/>
                <a:cs typeface="Times New Roman" pitchFamily="18" charset="0"/>
              </a:rPr>
              <a:t>A ./ B</a:t>
            </a:r>
          </a:p>
        </p:txBody>
      </p:sp>
    </p:spTree>
    <p:extLst>
      <p:ext uri="{BB962C8B-B14F-4D97-AF65-F5344CB8AC3E}">
        <p14:creationId xmlns:p14="http://schemas.microsoft.com/office/powerpoint/2010/main" val="14722105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87624" y="1124744"/>
            <a:ext cx="65532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1800">
                <a:latin typeface="Tahoma" pitchFamily="34" charset="0"/>
                <a:cs typeface="Times New Roman" pitchFamily="18" charset="0"/>
              </a:rPr>
              <a:t>iv) Matriz Transposta:</a:t>
            </a:r>
          </a:p>
          <a:p>
            <a:r>
              <a:rPr lang="pt-BR" sz="1800">
                <a:latin typeface="Tahoma" pitchFamily="34" charset="0"/>
                <a:cs typeface="Times New Roman" pitchFamily="18" charset="0"/>
              </a:rPr>
              <a:t>A’</a:t>
            </a:r>
          </a:p>
          <a:p>
            <a:r>
              <a:rPr lang="pt-BR" sz="1800">
                <a:latin typeface="Tahoma" pitchFamily="34" charset="0"/>
                <a:cs typeface="Times New Roman" pitchFamily="18" charset="0"/>
              </a:rPr>
              <a:t> </a:t>
            </a:r>
          </a:p>
          <a:p>
            <a:r>
              <a:rPr lang="pt-BR" sz="1800">
                <a:latin typeface="Tahoma" pitchFamily="34" charset="0"/>
                <a:cs typeface="Times New Roman" pitchFamily="18" charset="0"/>
              </a:rPr>
              <a:t>v) Cria Matriz Identidade:</a:t>
            </a:r>
          </a:p>
          <a:p>
            <a:r>
              <a:rPr lang="pt-BR" sz="1800">
                <a:latin typeface="Tahoma" pitchFamily="34" charset="0"/>
                <a:cs typeface="Times New Roman" pitchFamily="18" charset="0"/>
              </a:rPr>
              <a:t>eye(número de linhas, número de colunas)</a:t>
            </a:r>
          </a:p>
          <a:p>
            <a:r>
              <a:rPr lang="pt-BR" sz="1800">
                <a:latin typeface="Tahoma" pitchFamily="34" charset="0"/>
                <a:cs typeface="Times New Roman" pitchFamily="18" charset="0"/>
              </a:rPr>
              <a:t> </a:t>
            </a:r>
          </a:p>
          <a:p>
            <a:r>
              <a:rPr lang="pt-BR" sz="1800">
                <a:latin typeface="Tahoma" pitchFamily="34" charset="0"/>
                <a:cs typeface="Times New Roman" pitchFamily="18" charset="0"/>
              </a:rPr>
              <a:t>vi) Cria Matriz Zeros:</a:t>
            </a:r>
          </a:p>
          <a:p>
            <a:r>
              <a:rPr lang="pt-BR" sz="1800">
                <a:latin typeface="Tahoma" pitchFamily="34" charset="0"/>
                <a:cs typeface="Times New Roman" pitchFamily="18" charset="0"/>
              </a:rPr>
              <a:t>zeros(número de linhas, número de colunas)</a:t>
            </a:r>
          </a:p>
          <a:p>
            <a:endParaRPr lang="pt-BR" sz="1800">
              <a:latin typeface="Tahoma" pitchFamily="34" charset="0"/>
              <a:cs typeface="Times New Roman" pitchFamily="18" charset="0"/>
            </a:endParaRPr>
          </a:p>
          <a:p>
            <a:r>
              <a:rPr lang="pt-BR" sz="1800">
                <a:latin typeface="Tahoma" pitchFamily="34" charset="0"/>
                <a:cs typeface="Times New Roman" pitchFamily="18" charset="0"/>
              </a:rPr>
              <a:t>vii) Cria Matriz Uns:</a:t>
            </a:r>
          </a:p>
          <a:p>
            <a:r>
              <a:rPr lang="pt-BR" sz="1800">
                <a:latin typeface="Tahoma" pitchFamily="34" charset="0"/>
                <a:cs typeface="Times New Roman" pitchFamily="18" charset="0"/>
              </a:rPr>
              <a:t>ones(número de linhas, número de colunas)</a:t>
            </a:r>
          </a:p>
          <a:p>
            <a:r>
              <a:rPr lang="pt-BR" sz="1800">
                <a:latin typeface="Tahoma" pitchFamily="34" charset="0"/>
                <a:cs typeface="Times New Roman" pitchFamily="18" charset="0"/>
              </a:rPr>
              <a:t> </a:t>
            </a:r>
          </a:p>
          <a:p>
            <a:r>
              <a:rPr lang="pt-BR" sz="1800">
                <a:latin typeface="Tahoma" pitchFamily="34" charset="0"/>
                <a:cs typeface="Times New Roman" pitchFamily="18" charset="0"/>
              </a:rPr>
              <a:t>viii) Cria Matriz Randômica (composta de números aleatórios):</a:t>
            </a:r>
          </a:p>
          <a:p>
            <a:r>
              <a:rPr lang="pt-BR" sz="1800">
                <a:latin typeface="Tahoma" pitchFamily="34" charset="0"/>
                <a:cs typeface="Times New Roman" pitchFamily="18" charset="0"/>
              </a:rPr>
              <a:t>rand(número de linhas, número de colunas) </a:t>
            </a:r>
          </a:p>
          <a:p>
            <a:r>
              <a:rPr lang="pt-BR">
                <a:cs typeface="Times New Roman" pitchFamily="18" charset="0"/>
              </a:rPr>
              <a:t> </a:t>
            </a:r>
          </a:p>
        </p:txBody>
      </p:sp>
      <p:sp>
        <p:nvSpPr>
          <p:cNvPr id="4" name="Text Box 8"/>
          <p:cNvSpPr txBox="1">
            <a:spLocks noChangeArrowheads="1"/>
          </p:cNvSpPr>
          <p:nvPr/>
        </p:nvSpPr>
        <p:spPr bwMode="auto">
          <a:xfrm>
            <a:off x="864002" y="5471840"/>
            <a:ext cx="7239000" cy="366713"/>
          </a:xfrm>
          <a:prstGeom prst="rect">
            <a:avLst/>
          </a:prstGeom>
          <a:ln/>
          <a:extLst/>
        </p:spPr>
        <p:style>
          <a:lnRef idx="3">
            <a:schemeClr val="lt1"/>
          </a:lnRef>
          <a:fillRef idx="1">
            <a:schemeClr val="accent1"/>
          </a:fillRef>
          <a:effectRef idx="1">
            <a:schemeClr val="accent1"/>
          </a:effectRef>
          <a:fontRef idx="minor">
            <a:schemeClr val="lt1"/>
          </a:fontRef>
        </p:style>
        <p:txBody>
          <a:bodyPr>
            <a:spAutoFit/>
          </a:bodyPr>
          <a:lstStyle/>
          <a:p>
            <a:r>
              <a:rPr lang="pt-BR" sz="1800" u="sng" dirty="0">
                <a:latin typeface="Tahoma" pitchFamily="34" charset="0"/>
              </a:rPr>
              <a:t>Use</a:t>
            </a:r>
            <a:r>
              <a:rPr lang="pt-BR" sz="1800" dirty="0">
                <a:latin typeface="Tahoma" pitchFamily="34" charset="0"/>
              </a:rPr>
              <a:t> A=0:0.5:10 para gerar matrizes com dados em </a:t>
            </a:r>
            <a:r>
              <a:rPr lang="pt-BR" sz="1800" dirty="0" smtClean="0">
                <a:latin typeface="Tahoma" pitchFamily="34" charset="0"/>
              </a:rPr>
              <a:t>sequência</a:t>
            </a:r>
            <a:r>
              <a:rPr lang="pt-BR" sz="1800" dirty="0">
                <a:latin typeface="Tahoma" pitchFamily="34" charset="0"/>
              </a:rPr>
              <a:t>.</a:t>
            </a:r>
          </a:p>
        </p:txBody>
      </p:sp>
      <p:sp>
        <p:nvSpPr>
          <p:cNvPr id="5" name="Retângulo 4"/>
          <p:cNvSpPr/>
          <p:nvPr/>
        </p:nvSpPr>
        <p:spPr>
          <a:xfrm>
            <a:off x="1187624" y="0"/>
            <a:ext cx="2795958" cy="461665"/>
          </a:xfrm>
          <a:prstGeom prst="rect">
            <a:avLst/>
          </a:prstGeom>
        </p:spPr>
        <p:txBody>
          <a:bodyPr wrap="none">
            <a:spAutoFit/>
          </a:bodyPr>
          <a:lstStyle/>
          <a:p>
            <a:r>
              <a:rPr lang="pt-BR" dirty="0"/>
              <a:t>7) Álgebra Matricial;</a:t>
            </a:r>
          </a:p>
        </p:txBody>
      </p:sp>
    </p:spTree>
    <p:extLst>
      <p:ext uri="{BB962C8B-B14F-4D97-AF65-F5344CB8AC3E}">
        <p14:creationId xmlns:p14="http://schemas.microsoft.com/office/powerpoint/2010/main" val="42020993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7" name="Rectangle 13"/>
          <p:cNvSpPr>
            <a:spLocks noChangeArrowheads="1"/>
          </p:cNvSpPr>
          <p:nvPr/>
        </p:nvSpPr>
        <p:spPr bwMode="auto">
          <a:xfrm>
            <a:off x="1115616" y="1124744"/>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1278" name="Text Box 14"/>
          <p:cNvSpPr txBox="1">
            <a:spLocks noChangeArrowheads="1"/>
          </p:cNvSpPr>
          <p:nvPr/>
        </p:nvSpPr>
        <p:spPr bwMode="auto">
          <a:xfrm>
            <a:off x="4011216" y="1307307"/>
            <a:ext cx="1295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3200" i="1" dirty="0" smtClean="0">
                <a:solidFill>
                  <a:schemeClr val="folHlink"/>
                </a:solidFill>
                <a:latin typeface="Tahoma" pitchFamily="34" charset="0"/>
              </a:rPr>
              <a:t>Dicas!</a:t>
            </a:r>
            <a:endParaRPr lang="pt-BR" sz="3200" i="1" dirty="0">
              <a:solidFill>
                <a:schemeClr val="folHlink"/>
              </a:solidFill>
              <a:latin typeface="Tahoma" pitchFamily="34" charset="0"/>
            </a:endParaRPr>
          </a:p>
        </p:txBody>
      </p:sp>
      <p:sp>
        <p:nvSpPr>
          <p:cNvPr id="11282" name="Text Box 18"/>
          <p:cNvSpPr txBox="1">
            <a:spLocks noChangeArrowheads="1"/>
          </p:cNvSpPr>
          <p:nvPr/>
        </p:nvSpPr>
        <p:spPr bwMode="auto">
          <a:xfrm>
            <a:off x="1594495" y="2924944"/>
            <a:ext cx="6052641" cy="1477328"/>
          </a:xfrm>
          <a:prstGeom prst="rect">
            <a:avLst/>
          </a:prstGeom>
          <a:ln/>
          <a:extLst/>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pt-BR" sz="1800" u="sng" dirty="0">
                <a:latin typeface="Tahoma" pitchFamily="34" charset="0"/>
              </a:rPr>
              <a:t>Use</a:t>
            </a:r>
            <a:r>
              <a:rPr lang="pt-BR" sz="1800" dirty="0">
                <a:latin typeface="Tahoma" pitchFamily="34" charset="0"/>
              </a:rPr>
              <a:t> “</a:t>
            </a:r>
            <a:r>
              <a:rPr lang="pt-BR" sz="1800" i="1" dirty="0" err="1">
                <a:latin typeface="Tahoma" pitchFamily="34" charset="0"/>
              </a:rPr>
              <a:t>size</a:t>
            </a:r>
            <a:r>
              <a:rPr lang="pt-BR" sz="1800" i="1" dirty="0">
                <a:latin typeface="Tahoma" pitchFamily="34" charset="0"/>
              </a:rPr>
              <a:t>(A) </a:t>
            </a:r>
            <a:r>
              <a:rPr lang="pt-BR" sz="1800" dirty="0">
                <a:latin typeface="Tahoma" pitchFamily="34" charset="0"/>
              </a:rPr>
              <a:t>” para identificar as dimensões da matriz</a:t>
            </a:r>
            <a:r>
              <a:rPr lang="pt-BR" sz="1800" dirty="0" smtClean="0">
                <a:latin typeface="Tahoma" pitchFamily="34" charset="0"/>
              </a:rPr>
              <a:t>.</a:t>
            </a:r>
          </a:p>
          <a:p>
            <a:pPr algn="ctr"/>
            <a:endParaRPr lang="pt-BR" sz="1800" dirty="0">
              <a:latin typeface="Tahoma" pitchFamily="34" charset="0"/>
            </a:endParaRPr>
          </a:p>
          <a:p>
            <a:pPr algn="ctr"/>
            <a:r>
              <a:rPr lang="pt-BR" sz="1800" dirty="0" smtClean="0">
                <a:latin typeface="Tahoma" pitchFamily="34" charset="0"/>
              </a:rPr>
              <a:t> </a:t>
            </a:r>
            <a:r>
              <a:rPr lang="pt-BR" sz="1800" dirty="0">
                <a:latin typeface="Tahoma" pitchFamily="34" charset="0"/>
              </a:rPr>
              <a:t>A </a:t>
            </a:r>
            <a:r>
              <a:rPr lang="pt-BR" sz="1800" dirty="0" smtClean="0">
                <a:latin typeface="Tahoma" pitchFamily="34" charset="0"/>
              </a:rPr>
              <a:t>maior dimensão </a:t>
            </a:r>
            <a:r>
              <a:rPr lang="pt-BR" sz="1800" dirty="0">
                <a:latin typeface="Tahoma" pitchFamily="34" charset="0"/>
              </a:rPr>
              <a:t>é dada pelo comando “</a:t>
            </a:r>
            <a:r>
              <a:rPr lang="pt-BR" sz="1800" i="1" dirty="0" err="1">
                <a:latin typeface="Tahoma" pitchFamily="34" charset="0"/>
              </a:rPr>
              <a:t>length</a:t>
            </a:r>
            <a:r>
              <a:rPr lang="pt-BR" sz="1800" i="1" dirty="0">
                <a:latin typeface="Tahoma" pitchFamily="34" charset="0"/>
              </a:rPr>
              <a:t>(A</a:t>
            </a:r>
            <a:r>
              <a:rPr lang="pt-BR" sz="1800" i="1" dirty="0" smtClean="0">
                <a:latin typeface="Tahoma" pitchFamily="34" charset="0"/>
              </a:rPr>
              <a:t>)”</a:t>
            </a:r>
          </a:p>
          <a:p>
            <a:pPr algn="ctr"/>
            <a:endParaRPr lang="pt-BR" sz="1800" i="1" dirty="0">
              <a:latin typeface="Tahoma" pitchFamily="34" charset="0"/>
            </a:endParaRPr>
          </a:p>
          <a:p>
            <a:pPr algn="ctr"/>
            <a:r>
              <a:rPr lang="pt-BR" sz="1800" i="1" dirty="0" smtClean="0">
                <a:latin typeface="Tahoma" pitchFamily="34" charset="0"/>
              </a:rPr>
              <a:t>A(</a:t>
            </a:r>
            <a:r>
              <a:rPr lang="pt-BR" sz="1800" i="1" dirty="0" err="1" smtClean="0">
                <a:latin typeface="Tahoma" pitchFamily="34" charset="0"/>
              </a:rPr>
              <a:t>end</a:t>
            </a:r>
            <a:r>
              <a:rPr lang="pt-BR" sz="1800" i="1" dirty="0" smtClean="0">
                <a:latin typeface="Tahoma" pitchFamily="34" charset="0"/>
              </a:rPr>
              <a:t>)</a:t>
            </a:r>
            <a:endParaRPr lang="pt-BR" sz="1800" dirty="0">
              <a:latin typeface="Tahoma" pitchFamily="34" charset="0"/>
            </a:endParaRPr>
          </a:p>
        </p:txBody>
      </p:sp>
      <p:sp>
        <p:nvSpPr>
          <p:cNvPr id="8" name="Retângulo 7"/>
          <p:cNvSpPr/>
          <p:nvPr/>
        </p:nvSpPr>
        <p:spPr>
          <a:xfrm>
            <a:off x="1187624" y="0"/>
            <a:ext cx="2795958" cy="461665"/>
          </a:xfrm>
          <a:prstGeom prst="rect">
            <a:avLst/>
          </a:prstGeom>
        </p:spPr>
        <p:txBody>
          <a:bodyPr wrap="none">
            <a:spAutoFit/>
          </a:bodyPr>
          <a:lstStyle/>
          <a:p>
            <a:r>
              <a:rPr lang="pt-BR" dirty="0"/>
              <a:t>7) Álgebra Matricial;</a:t>
            </a:r>
          </a:p>
        </p:txBody>
      </p:sp>
    </p:spTree>
    <p:extLst>
      <p:ext uri="{BB962C8B-B14F-4D97-AF65-F5344CB8AC3E}">
        <p14:creationId xmlns:p14="http://schemas.microsoft.com/office/powerpoint/2010/main" val="12827856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59" t="15994" r="52878" b="31760"/>
          <a:stretch/>
        </p:blipFill>
        <p:spPr bwMode="auto">
          <a:xfrm>
            <a:off x="1544169" y="551827"/>
            <a:ext cx="1872208" cy="5526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442" t="64341" r="53341" b="6657"/>
          <a:stretch/>
        </p:blipFill>
        <p:spPr bwMode="auto">
          <a:xfrm>
            <a:off x="4482612" y="1711222"/>
            <a:ext cx="1848389" cy="31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1187624" y="0"/>
            <a:ext cx="2795958" cy="461665"/>
          </a:xfrm>
          <a:prstGeom prst="rect">
            <a:avLst/>
          </a:prstGeom>
        </p:spPr>
        <p:txBody>
          <a:bodyPr wrap="none">
            <a:spAutoFit/>
          </a:bodyPr>
          <a:lstStyle/>
          <a:p>
            <a:r>
              <a:rPr lang="pt-BR" dirty="0"/>
              <a:t>7) Álgebra Matricial;</a:t>
            </a:r>
          </a:p>
        </p:txBody>
      </p:sp>
    </p:spTree>
    <p:extLst>
      <p:ext uri="{BB962C8B-B14F-4D97-AF65-F5344CB8AC3E}">
        <p14:creationId xmlns:p14="http://schemas.microsoft.com/office/powerpoint/2010/main" val="31596572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187624" y="0"/>
            <a:ext cx="2795958" cy="461665"/>
          </a:xfrm>
          <a:prstGeom prst="rect">
            <a:avLst/>
          </a:prstGeom>
        </p:spPr>
        <p:txBody>
          <a:bodyPr wrap="none">
            <a:spAutoFit/>
          </a:bodyPr>
          <a:lstStyle/>
          <a:p>
            <a:r>
              <a:rPr lang="pt-BR" dirty="0"/>
              <a:t>7) Álgebra Matricial;</a:t>
            </a:r>
          </a:p>
        </p:txBody>
      </p:sp>
      <p:sp>
        <p:nvSpPr>
          <p:cNvPr id="6" name="Text Box 4"/>
          <p:cNvSpPr txBox="1">
            <a:spLocks noChangeArrowheads="1"/>
          </p:cNvSpPr>
          <p:nvPr/>
        </p:nvSpPr>
        <p:spPr bwMode="auto">
          <a:xfrm>
            <a:off x="1115616" y="1052736"/>
            <a:ext cx="65532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1800" dirty="0" err="1">
                <a:latin typeface="Tahoma" pitchFamily="34" charset="0"/>
                <a:cs typeface="Times New Roman" pitchFamily="18" charset="0"/>
              </a:rPr>
              <a:t>ix</a:t>
            </a:r>
            <a:r>
              <a:rPr lang="pt-BR" sz="1800" dirty="0">
                <a:latin typeface="Tahoma" pitchFamily="34" charset="0"/>
                <a:cs typeface="Times New Roman" pitchFamily="18" charset="0"/>
              </a:rPr>
              <a:t>) Determinante:</a:t>
            </a:r>
          </a:p>
          <a:p>
            <a:r>
              <a:rPr lang="pt-BR" sz="1800" dirty="0" err="1">
                <a:latin typeface="Tahoma" pitchFamily="34" charset="0"/>
                <a:cs typeface="Times New Roman" pitchFamily="18" charset="0"/>
              </a:rPr>
              <a:t>det</a:t>
            </a:r>
            <a:r>
              <a:rPr lang="pt-BR" sz="1800" dirty="0">
                <a:latin typeface="Tahoma" pitchFamily="34" charset="0"/>
                <a:cs typeface="Times New Roman" pitchFamily="18" charset="0"/>
              </a:rPr>
              <a:t>(matriz)</a:t>
            </a:r>
          </a:p>
          <a:p>
            <a:r>
              <a:rPr lang="pt-BR" sz="1800" dirty="0">
                <a:latin typeface="Tahoma" pitchFamily="34" charset="0"/>
                <a:cs typeface="Times New Roman" pitchFamily="18" charset="0"/>
              </a:rPr>
              <a:t> </a:t>
            </a:r>
          </a:p>
          <a:p>
            <a:r>
              <a:rPr lang="pt-BR" sz="1800" dirty="0">
                <a:latin typeface="Tahoma" pitchFamily="34" charset="0"/>
                <a:cs typeface="Times New Roman" pitchFamily="18" charset="0"/>
              </a:rPr>
              <a:t>x) Inversa:</a:t>
            </a:r>
          </a:p>
          <a:p>
            <a:r>
              <a:rPr lang="pt-BR" sz="1800" dirty="0" err="1">
                <a:latin typeface="Tahoma" pitchFamily="34" charset="0"/>
                <a:cs typeface="Times New Roman" pitchFamily="18" charset="0"/>
              </a:rPr>
              <a:t>inv</a:t>
            </a:r>
            <a:r>
              <a:rPr lang="pt-BR" sz="1800" dirty="0">
                <a:latin typeface="Tahoma" pitchFamily="34" charset="0"/>
                <a:cs typeface="Times New Roman" pitchFamily="18" charset="0"/>
              </a:rPr>
              <a:t>(matriz)</a:t>
            </a:r>
          </a:p>
          <a:p>
            <a:r>
              <a:rPr lang="pt-BR" sz="1800" dirty="0">
                <a:latin typeface="Tahoma" pitchFamily="34" charset="0"/>
                <a:cs typeface="Times New Roman" pitchFamily="18" charset="0"/>
              </a:rPr>
              <a:t> </a:t>
            </a:r>
          </a:p>
          <a:p>
            <a:r>
              <a:rPr lang="pt-BR" sz="1800" dirty="0">
                <a:latin typeface="Tahoma" pitchFamily="34" charset="0"/>
                <a:cs typeface="Times New Roman" pitchFamily="18" charset="0"/>
              </a:rPr>
              <a:t>xi) Dimensões da matriz:</a:t>
            </a:r>
          </a:p>
          <a:p>
            <a:r>
              <a:rPr lang="pt-BR" sz="1800" dirty="0" err="1">
                <a:latin typeface="Tahoma" pitchFamily="34" charset="0"/>
                <a:cs typeface="Times New Roman" pitchFamily="18" charset="0"/>
              </a:rPr>
              <a:t>size</a:t>
            </a:r>
            <a:r>
              <a:rPr lang="pt-BR" sz="1800" dirty="0">
                <a:latin typeface="Tahoma" pitchFamily="34" charset="0"/>
                <a:cs typeface="Times New Roman" pitchFamily="18" charset="0"/>
              </a:rPr>
              <a:t>(matriz)</a:t>
            </a:r>
          </a:p>
          <a:p>
            <a:r>
              <a:rPr lang="pt-BR" sz="1800" dirty="0" err="1">
                <a:latin typeface="Tahoma" pitchFamily="34" charset="0"/>
                <a:cs typeface="Times New Roman" pitchFamily="18" charset="0"/>
              </a:rPr>
              <a:t>lenght</a:t>
            </a:r>
            <a:r>
              <a:rPr lang="pt-BR" sz="1800" dirty="0">
                <a:latin typeface="Tahoma" pitchFamily="34" charset="0"/>
                <a:cs typeface="Times New Roman" pitchFamily="18" charset="0"/>
              </a:rPr>
              <a:t>(matriz)</a:t>
            </a:r>
          </a:p>
          <a:p>
            <a:r>
              <a:rPr lang="pt-BR" sz="1800" dirty="0" err="1">
                <a:latin typeface="Tahoma" pitchFamily="34" charset="0"/>
                <a:cs typeface="Times New Roman" pitchFamily="18" charset="0"/>
              </a:rPr>
              <a:t>numel</a:t>
            </a:r>
            <a:r>
              <a:rPr lang="pt-BR" sz="1800" dirty="0">
                <a:latin typeface="Tahoma" pitchFamily="34" charset="0"/>
                <a:cs typeface="Times New Roman" pitchFamily="18" charset="0"/>
              </a:rPr>
              <a:t>(matriz)</a:t>
            </a:r>
          </a:p>
          <a:p>
            <a:endParaRPr lang="pt-BR" sz="1800" dirty="0">
              <a:latin typeface="Tahoma" pitchFamily="34" charset="0"/>
              <a:cs typeface="Times New Roman" pitchFamily="18" charset="0"/>
            </a:endParaRPr>
          </a:p>
          <a:p>
            <a:r>
              <a:rPr lang="pt-BR" dirty="0">
                <a:cs typeface="Times New Roman" pitchFamily="18" charset="0"/>
              </a:rPr>
              <a:t> </a:t>
            </a:r>
          </a:p>
        </p:txBody>
      </p:sp>
      <p:sp>
        <p:nvSpPr>
          <p:cNvPr id="7" name="Rectangle 7"/>
          <p:cNvSpPr>
            <a:spLocks noChangeArrowheads="1"/>
          </p:cNvSpPr>
          <p:nvPr/>
        </p:nvSpPr>
        <p:spPr bwMode="auto">
          <a:xfrm>
            <a:off x="1344216" y="4557936"/>
            <a:ext cx="7010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8" name="Text Box 8"/>
          <p:cNvSpPr txBox="1">
            <a:spLocks noChangeArrowheads="1"/>
          </p:cNvSpPr>
          <p:nvPr/>
        </p:nvSpPr>
        <p:spPr bwMode="auto">
          <a:xfrm>
            <a:off x="2715816" y="4862736"/>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a:solidFill>
                  <a:schemeClr val="folHlink"/>
                </a:solidFill>
                <a:latin typeface="Tahoma" pitchFamily="34" charset="0"/>
              </a:rPr>
              <a:t>Veja também: flipud e fliplr</a:t>
            </a:r>
          </a:p>
        </p:txBody>
      </p:sp>
    </p:spTree>
    <p:extLst>
      <p:ext uri="{BB962C8B-B14F-4D97-AF65-F5344CB8AC3E}">
        <p14:creationId xmlns:p14="http://schemas.microsoft.com/office/powerpoint/2010/main" val="21724645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69096" y="841276"/>
            <a:ext cx="4358886" cy="584775"/>
          </a:xfrm>
          <a:prstGeom prst="rect">
            <a:avLst/>
          </a:prstGeom>
          <a:noFill/>
        </p:spPr>
        <p:txBody>
          <a:bodyPr wrap="none" rtlCol="0">
            <a:spAutoFit/>
          </a:bodyPr>
          <a:lstStyle/>
          <a:p>
            <a:r>
              <a:rPr lang="pt-BR" sz="3200" dirty="0" smtClean="0"/>
              <a:t>Ordenando os elementos:</a:t>
            </a:r>
            <a:endParaRPr lang="pt-BR" sz="3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53" t="16000" r="52123" b="60102"/>
          <a:stretch/>
        </p:blipFill>
        <p:spPr bwMode="auto">
          <a:xfrm>
            <a:off x="899592" y="2287859"/>
            <a:ext cx="2376264" cy="291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53" t="40114" r="52123" b="35772"/>
          <a:stretch/>
        </p:blipFill>
        <p:spPr bwMode="auto">
          <a:xfrm>
            <a:off x="5364088" y="2302717"/>
            <a:ext cx="2376264" cy="294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ta para a direita 2"/>
          <p:cNvSpPr/>
          <p:nvPr/>
        </p:nvSpPr>
        <p:spPr>
          <a:xfrm>
            <a:off x="3635896" y="3356992"/>
            <a:ext cx="129614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1187624" y="0"/>
            <a:ext cx="2795958" cy="461665"/>
          </a:xfrm>
          <a:prstGeom prst="rect">
            <a:avLst/>
          </a:prstGeom>
        </p:spPr>
        <p:txBody>
          <a:bodyPr wrap="none">
            <a:spAutoFit/>
          </a:bodyPr>
          <a:lstStyle/>
          <a:p>
            <a:r>
              <a:rPr lang="pt-BR" dirty="0"/>
              <a:t>7) Álgebra Matricial;</a:t>
            </a:r>
          </a:p>
        </p:txBody>
      </p:sp>
    </p:spTree>
    <p:extLst>
      <p:ext uri="{BB962C8B-B14F-4D97-AF65-F5344CB8AC3E}">
        <p14:creationId xmlns:p14="http://schemas.microsoft.com/office/powerpoint/2010/main" val="1161285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18" t="45097" r="45745" b="31115"/>
          <a:stretch/>
        </p:blipFill>
        <p:spPr bwMode="auto">
          <a:xfrm>
            <a:off x="262744" y="2274591"/>
            <a:ext cx="367930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629" t="69919" r="45534" b="5420"/>
          <a:stretch/>
        </p:blipFill>
        <p:spPr bwMode="auto">
          <a:xfrm>
            <a:off x="5194548" y="2285753"/>
            <a:ext cx="3679304" cy="29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369096" y="841276"/>
            <a:ext cx="4358886" cy="584775"/>
          </a:xfrm>
          <a:prstGeom prst="rect">
            <a:avLst/>
          </a:prstGeom>
          <a:noFill/>
        </p:spPr>
        <p:txBody>
          <a:bodyPr wrap="none" rtlCol="0">
            <a:spAutoFit/>
          </a:bodyPr>
          <a:lstStyle/>
          <a:p>
            <a:r>
              <a:rPr lang="pt-BR" sz="3200" dirty="0" smtClean="0"/>
              <a:t>Ordenando os elementos:</a:t>
            </a:r>
            <a:endParaRPr lang="pt-BR" sz="3200" dirty="0"/>
          </a:p>
        </p:txBody>
      </p:sp>
      <p:sp>
        <p:nvSpPr>
          <p:cNvPr id="5" name="Seta para a direita 4"/>
          <p:cNvSpPr/>
          <p:nvPr/>
        </p:nvSpPr>
        <p:spPr>
          <a:xfrm>
            <a:off x="4116710" y="3509392"/>
            <a:ext cx="89153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1187624" y="0"/>
            <a:ext cx="2795958" cy="461665"/>
          </a:xfrm>
          <a:prstGeom prst="rect">
            <a:avLst/>
          </a:prstGeom>
        </p:spPr>
        <p:txBody>
          <a:bodyPr wrap="none">
            <a:spAutoFit/>
          </a:bodyPr>
          <a:lstStyle/>
          <a:p>
            <a:r>
              <a:rPr lang="pt-BR" dirty="0"/>
              <a:t>7) Álgebra Matricial;</a:t>
            </a:r>
          </a:p>
        </p:txBody>
      </p:sp>
    </p:spTree>
    <p:extLst>
      <p:ext uri="{BB962C8B-B14F-4D97-AF65-F5344CB8AC3E}">
        <p14:creationId xmlns:p14="http://schemas.microsoft.com/office/powerpoint/2010/main" val="942511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98" t="40283" r="930" b="14818"/>
          <a:stretch/>
        </p:blipFill>
        <p:spPr bwMode="auto">
          <a:xfrm>
            <a:off x="37547" y="1610799"/>
            <a:ext cx="9026014" cy="315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828154" y="-30832"/>
            <a:ext cx="7704856" cy="461665"/>
          </a:xfrm>
          <a:prstGeom prst="rect">
            <a:avLst/>
          </a:prstGeom>
        </p:spPr>
        <p:txBody>
          <a:bodyPr wrap="square">
            <a:spAutoFit/>
          </a:bodyPr>
          <a:lstStyle/>
          <a:p>
            <a:r>
              <a:rPr lang="pt-BR" dirty="0" smtClean="0"/>
              <a:t>2) Navegando na documentação on-line do MATLAB</a:t>
            </a:r>
            <a:endParaRPr lang="pt-BR" dirty="0"/>
          </a:p>
        </p:txBody>
      </p:sp>
    </p:spTree>
    <p:extLst>
      <p:ext uri="{BB962C8B-B14F-4D97-AF65-F5344CB8AC3E}">
        <p14:creationId xmlns:p14="http://schemas.microsoft.com/office/powerpoint/2010/main" val="3742659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69096" y="620688"/>
            <a:ext cx="4358886" cy="584775"/>
          </a:xfrm>
          <a:prstGeom prst="rect">
            <a:avLst/>
          </a:prstGeom>
          <a:noFill/>
        </p:spPr>
        <p:txBody>
          <a:bodyPr wrap="none" rtlCol="0">
            <a:spAutoFit/>
          </a:bodyPr>
          <a:lstStyle/>
          <a:p>
            <a:r>
              <a:rPr lang="pt-BR" sz="3200" dirty="0" smtClean="0"/>
              <a:t>Ordenando os elementos:</a:t>
            </a:r>
            <a:endParaRPr lang="pt-BR" sz="32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53" t="42634" r="23907" b="6147"/>
          <a:stretch/>
        </p:blipFill>
        <p:spPr bwMode="auto">
          <a:xfrm>
            <a:off x="592510" y="1309362"/>
            <a:ext cx="7804298" cy="557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de seta reta 3"/>
          <p:cNvCxnSpPr/>
          <p:nvPr/>
        </p:nvCxnSpPr>
        <p:spPr>
          <a:xfrm flipV="1">
            <a:off x="2195736" y="5334000"/>
            <a:ext cx="90264" cy="399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1187624" y="0"/>
            <a:ext cx="2795958" cy="461665"/>
          </a:xfrm>
          <a:prstGeom prst="rect">
            <a:avLst/>
          </a:prstGeom>
        </p:spPr>
        <p:txBody>
          <a:bodyPr wrap="none">
            <a:spAutoFit/>
          </a:bodyPr>
          <a:lstStyle/>
          <a:p>
            <a:r>
              <a:rPr lang="pt-BR" dirty="0"/>
              <a:t>7) Álgebra Matricial;</a:t>
            </a:r>
          </a:p>
        </p:txBody>
      </p:sp>
    </p:spTree>
    <p:extLst>
      <p:ext uri="{BB962C8B-B14F-4D97-AF65-F5344CB8AC3E}">
        <p14:creationId xmlns:p14="http://schemas.microsoft.com/office/powerpoint/2010/main" val="38799238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53" t="12467" r="24012" b="33722"/>
          <a:stretch/>
        </p:blipFill>
        <p:spPr bwMode="auto">
          <a:xfrm>
            <a:off x="1127820" y="1490130"/>
            <a:ext cx="6794276" cy="511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1187624" y="0"/>
            <a:ext cx="2795958" cy="461665"/>
          </a:xfrm>
          <a:prstGeom prst="rect">
            <a:avLst/>
          </a:prstGeom>
        </p:spPr>
        <p:txBody>
          <a:bodyPr wrap="none">
            <a:spAutoFit/>
          </a:bodyPr>
          <a:lstStyle/>
          <a:p>
            <a:r>
              <a:rPr lang="pt-BR" dirty="0"/>
              <a:t>7) Álgebra Matricial;</a:t>
            </a:r>
          </a:p>
        </p:txBody>
      </p:sp>
      <p:sp>
        <p:nvSpPr>
          <p:cNvPr id="4" name="CaixaDeTexto 3"/>
          <p:cNvSpPr txBox="1"/>
          <p:nvPr/>
        </p:nvSpPr>
        <p:spPr>
          <a:xfrm>
            <a:off x="3378746" y="658788"/>
            <a:ext cx="2098651" cy="584775"/>
          </a:xfrm>
          <a:prstGeom prst="rect">
            <a:avLst/>
          </a:prstGeom>
          <a:noFill/>
        </p:spPr>
        <p:txBody>
          <a:bodyPr wrap="none" rtlCol="0">
            <a:spAutoFit/>
          </a:bodyPr>
          <a:lstStyle/>
          <a:p>
            <a:r>
              <a:rPr lang="pt-BR" sz="3200" dirty="0" smtClean="0"/>
              <a:t>Invertendo!</a:t>
            </a:r>
            <a:endParaRPr lang="pt-BR" sz="3200" dirty="0"/>
          </a:p>
        </p:txBody>
      </p:sp>
    </p:spTree>
    <p:extLst>
      <p:ext uri="{BB962C8B-B14F-4D97-AF65-F5344CB8AC3E}">
        <p14:creationId xmlns:p14="http://schemas.microsoft.com/office/powerpoint/2010/main" val="39639343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87624" y="0"/>
            <a:ext cx="2795958" cy="461665"/>
          </a:xfrm>
          <a:prstGeom prst="rect">
            <a:avLst/>
          </a:prstGeom>
        </p:spPr>
        <p:txBody>
          <a:bodyPr wrap="none">
            <a:spAutoFit/>
          </a:bodyPr>
          <a:lstStyle/>
          <a:p>
            <a:r>
              <a:rPr lang="pt-BR" dirty="0"/>
              <a:t>7) Álgebra Matricial;</a:t>
            </a:r>
          </a:p>
        </p:txBody>
      </p:sp>
      <p:sp>
        <p:nvSpPr>
          <p:cNvPr id="3" name="CaixaDeTexto 2"/>
          <p:cNvSpPr txBox="1"/>
          <p:nvPr/>
        </p:nvSpPr>
        <p:spPr>
          <a:xfrm>
            <a:off x="979190" y="1234852"/>
            <a:ext cx="1313180"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sz="3600" dirty="0" smtClean="0"/>
              <a:t>Busca</a:t>
            </a:r>
            <a:endParaRPr lang="pt-BR" sz="36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53" t="22148" r="44363" b="65766"/>
          <a:stretch/>
        </p:blipFill>
        <p:spPr bwMode="auto">
          <a:xfrm>
            <a:off x="287710" y="2821310"/>
            <a:ext cx="4635230" cy="165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53" t="34026" r="50648" b="37127"/>
          <a:stretch/>
        </p:blipFill>
        <p:spPr bwMode="auto">
          <a:xfrm>
            <a:off x="5226546" y="1711102"/>
            <a:ext cx="3307854" cy="429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0804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52" t="66195" r="25568" b="6147"/>
          <a:stretch/>
        </p:blipFill>
        <p:spPr bwMode="auto">
          <a:xfrm>
            <a:off x="380678" y="2100486"/>
            <a:ext cx="8398266"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1187624" y="0"/>
            <a:ext cx="2795958" cy="461665"/>
          </a:xfrm>
          <a:prstGeom prst="rect">
            <a:avLst/>
          </a:prstGeom>
        </p:spPr>
        <p:txBody>
          <a:bodyPr wrap="none">
            <a:spAutoFit/>
          </a:bodyPr>
          <a:lstStyle/>
          <a:p>
            <a:r>
              <a:rPr lang="pt-BR" dirty="0"/>
              <a:t>7) Álgebra Matricial;</a:t>
            </a:r>
          </a:p>
        </p:txBody>
      </p:sp>
      <p:sp>
        <p:nvSpPr>
          <p:cNvPr id="2" name="CaixaDeTexto 1"/>
          <p:cNvSpPr txBox="1"/>
          <p:nvPr/>
        </p:nvSpPr>
        <p:spPr>
          <a:xfrm>
            <a:off x="2362994" y="974626"/>
            <a:ext cx="4307589" cy="584775"/>
          </a:xfrm>
          <a:prstGeom prst="rect">
            <a:avLst/>
          </a:prstGeom>
          <a:noFill/>
        </p:spPr>
        <p:txBody>
          <a:bodyPr wrap="none" rtlCol="0">
            <a:spAutoFit/>
          </a:bodyPr>
          <a:lstStyle/>
          <a:p>
            <a:r>
              <a:rPr lang="pt-BR" sz="3200" dirty="0" smtClean="0"/>
              <a:t>Evite a busca usando = =</a:t>
            </a:r>
            <a:endParaRPr lang="pt-BR" sz="3200" dirty="0"/>
          </a:p>
        </p:txBody>
      </p:sp>
    </p:spTree>
    <p:extLst>
      <p:ext uri="{BB962C8B-B14F-4D97-AF65-F5344CB8AC3E}">
        <p14:creationId xmlns:p14="http://schemas.microsoft.com/office/powerpoint/2010/main" val="15506316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82" t="67209" r="25475" b="7046"/>
          <a:stretch/>
        </p:blipFill>
        <p:spPr bwMode="auto">
          <a:xfrm>
            <a:off x="334988" y="1988840"/>
            <a:ext cx="843782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1187624" y="0"/>
            <a:ext cx="2795958" cy="461665"/>
          </a:xfrm>
          <a:prstGeom prst="rect">
            <a:avLst/>
          </a:prstGeom>
        </p:spPr>
        <p:txBody>
          <a:bodyPr wrap="none">
            <a:spAutoFit/>
          </a:bodyPr>
          <a:lstStyle/>
          <a:p>
            <a:r>
              <a:rPr lang="pt-BR" dirty="0"/>
              <a:t>7) Álgebra Matricial;</a:t>
            </a:r>
          </a:p>
        </p:txBody>
      </p:sp>
      <p:sp>
        <p:nvSpPr>
          <p:cNvPr id="4" name="CaixaDeTexto 3"/>
          <p:cNvSpPr txBox="1"/>
          <p:nvPr/>
        </p:nvSpPr>
        <p:spPr>
          <a:xfrm>
            <a:off x="2362994" y="974626"/>
            <a:ext cx="3720890" cy="584775"/>
          </a:xfrm>
          <a:prstGeom prst="rect">
            <a:avLst/>
          </a:prstGeom>
          <a:noFill/>
        </p:spPr>
        <p:txBody>
          <a:bodyPr wrap="none" rtlCol="0">
            <a:spAutoFit/>
          </a:bodyPr>
          <a:lstStyle/>
          <a:p>
            <a:r>
              <a:rPr lang="pt-BR" sz="3200" dirty="0" smtClean="0"/>
              <a:t>Usa a busca por faixa</a:t>
            </a:r>
            <a:endParaRPr lang="pt-BR" sz="3200" dirty="0"/>
          </a:p>
        </p:txBody>
      </p:sp>
    </p:spTree>
    <p:extLst>
      <p:ext uri="{BB962C8B-B14F-4D97-AF65-F5344CB8AC3E}">
        <p14:creationId xmlns:p14="http://schemas.microsoft.com/office/powerpoint/2010/main" val="1738965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22312" y="-27384"/>
            <a:ext cx="6858000" cy="461665"/>
          </a:xfrm>
          <a:prstGeom prst="rect">
            <a:avLst/>
          </a:prstGeom>
        </p:spPr>
        <p:txBody>
          <a:bodyPr wrap="square">
            <a:spAutoFit/>
          </a:bodyPr>
          <a:lstStyle/>
          <a:p>
            <a:r>
              <a:rPr lang="pt-BR" dirty="0"/>
              <a:t>8) Visualização de Dados: Gráficos 2-D e 3-D;</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983" t="11941" r="51842" b="76746"/>
          <a:stretch/>
        </p:blipFill>
        <p:spPr bwMode="auto">
          <a:xfrm>
            <a:off x="613556" y="980728"/>
            <a:ext cx="2033464" cy="111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809750"/>
            <a:ext cx="5486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0197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628" t="15175" r="41435" b="69406"/>
          <a:stretch/>
        </p:blipFill>
        <p:spPr bwMode="auto">
          <a:xfrm>
            <a:off x="179512" y="808247"/>
            <a:ext cx="3476958" cy="138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971" y="1851479"/>
            <a:ext cx="5486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6223042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67544" y="1700808"/>
            <a:ext cx="8136904" cy="432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779912" y="974485"/>
            <a:ext cx="1199367" cy="461665"/>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pt-BR" dirty="0" smtClean="0"/>
              <a:t>close </a:t>
            </a:r>
            <a:r>
              <a:rPr lang="pt-BR" dirty="0" err="1" smtClean="0"/>
              <a:t>all</a:t>
            </a:r>
            <a:endParaRPr lang="pt-BR"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258" t="12182" r="35388" b="64485"/>
          <a:stretch/>
        </p:blipFill>
        <p:spPr bwMode="auto">
          <a:xfrm>
            <a:off x="1254625" y="2636912"/>
            <a:ext cx="656274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2986123" y="1959291"/>
            <a:ext cx="2943434" cy="461665"/>
          </a:xfrm>
          <a:prstGeom prst="rect">
            <a:avLst/>
          </a:prstGeom>
          <a:noFill/>
        </p:spPr>
        <p:txBody>
          <a:bodyPr wrap="none" rtlCol="0">
            <a:spAutoFit/>
          </a:bodyPr>
          <a:lstStyle/>
          <a:p>
            <a:r>
              <a:rPr lang="pt-BR" b="1" dirty="0" smtClean="0">
                <a:solidFill>
                  <a:schemeClr val="bg1"/>
                </a:solidFill>
              </a:rPr>
              <a:t>O que vai acontecer?</a:t>
            </a:r>
            <a:endParaRPr lang="pt-BR" b="1" dirty="0">
              <a:solidFill>
                <a:schemeClr val="bg1"/>
              </a:solidFill>
            </a:endParaRPr>
          </a:p>
        </p:txBody>
      </p:sp>
      <p:sp>
        <p:nvSpPr>
          <p:cNvPr id="7" name="Retângulo 6"/>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3172162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1251"/>
            <a:ext cx="3673470" cy="323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4887077" y="6279006"/>
            <a:ext cx="3866764" cy="461665"/>
          </a:xfrm>
          <a:prstGeom prst="rect">
            <a:avLst/>
          </a:prstGeom>
          <a:noFill/>
        </p:spPr>
        <p:txBody>
          <a:bodyPr wrap="none" rtlCol="0">
            <a:spAutoFit/>
          </a:bodyPr>
          <a:lstStyle/>
          <a:p>
            <a:r>
              <a:rPr lang="es-ES" dirty="0" err="1"/>
              <a:t>legend</a:t>
            </a:r>
            <a:r>
              <a:rPr lang="es-ES" dirty="0"/>
              <a:t>('grafico </a:t>
            </a:r>
            <a:r>
              <a:rPr lang="es-ES" dirty="0" err="1"/>
              <a:t>y','grafico</a:t>
            </a:r>
            <a:r>
              <a:rPr lang="es-ES" dirty="0"/>
              <a:t> y2')</a:t>
            </a:r>
            <a:endParaRPr lang="pt-BR"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291" y="1988840"/>
            <a:ext cx="4639451" cy="409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Tree>
    <p:extLst>
      <p:ext uri="{BB962C8B-B14F-4D97-AF65-F5344CB8AC3E}">
        <p14:creationId xmlns:p14="http://schemas.microsoft.com/office/powerpoint/2010/main" val="26914057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03380" y="937185"/>
            <a:ext cx="2132315" cy="461665"/>
          </a:xfrm>
          <a:prstGeom prst="rect">
            <a:avLst/>
          </a:prstGeom>
          <a:noFill/>
        </p:spPr>
        <p:txBody>
          <a:bodyPr wrap="none" rtlCol="0">
            <a:spAutoFit/>
          </a:bodyPr>
          <a:lstStyle/>
          <a:p>
            <a:r>
              <a:rPr lang="pt-BR" dirty="0" smtClean="0"/>
              <a:t>Outro método...</a:t>
            </a:r>
            <a:endParaRPr lang="pt-BR" dirty="0"/>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923" t="11770" r="35063" b="66719"/>
          <a:stretch/>
        </p:blipFill>
        <p:spPr bwMode="auto">
          <a:xfrm>
            <a:off x="365674" y="1450121"/>
            <a:ext cx="5207016"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003464"/>
            <a:ext cx="4311869" cy="380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522312" y="-27384"/>
            <a:ext cx="6858000" cy="461665"/>
          </a:xfrm>
          <a:prstGeom prst="rect">
            <a:avLst/>
          </a:prstGeom>
        </p:spPr>
        <p:txBody>
          <a:bodyPr wrap="square">
            <a:spAutoFit/>
          </a:bodyPr>
          <a:lstStyle/>
          <a:p>
            <a:r>
              <a:rPr lang="pt-BR" dirty="0"/>
              <a:t>8) Visualização de Dados: Gráficos 2-D e 3-D;</a:t>
            </a:r>
          </a:p>
        </p:txBody>
      </p:sp>
      <p:sp>
        <p:nvSpPr>
          <p:cNvPr id="4" name="CaixaDeTexto 3"/>
          <p:cNvSpPr txBox="1"/>
          <p:nvPr/>
        </p:nvSpPr>
        <p:spPr>
          <a:xfrm>
            <a:off x="1804966" y="4645016"/>
            <a:ext cx="1161728" cy="461665"/>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pt-BR" dirty="0" err="1" smtClean="0"/>
              <a:t>hold</a:t>
            </a:r>
            <a:r>
              <a:rPr lang="pt-BR" dirty="0" smtClean="0"/>
              <a:t> off</a:t>
            </a:r>
            <a:endParaRPr lang="pt-BR" dirty="0"/>
          </a:p>
        </p:txBody>
      </p:sp>
    </p:spTree>
    <p:extLst>
      <p:ext uri="{BB962C8B-B14F-4D97-AF65-F5344CB8AC3E}">
        <p14:creationId xmlns:p14="http://schemas.microsoft.com/office/powerpoint/2010/main" val="9546616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rigem">
  <a:themeElements>
    <a:clrScheme name="Origem">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em">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em">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2511</TotalTime>
  <Words>4647</Words>
  <Application>Microsoft Office PowerPoint</Application>
  <PresentationFormat>Apresentação na tela (4:3)</PresentationFormat>
  <Paragraphs>974</Paragraphs>
  <Slides>296</Slides>
  <Notes>7</Notes>
  <HiddenSlides>0</HiddenSlides>
  <MMClips>0</MMClips>
  <ScaleCrop>false</ScaleCrop>
  <HeadingPairs>
    <vt:vector size="4" baseType="variant">
      <vt:variant>
        <vt:lpstr>Tema</vt:lpstr>
      </vt:variant>
      <vt:variant>
        <vt:i4>2</vt:i4>
      </vt:variant>
      <vt:variant>
        <vt:lpstr>Títulos de slides</vt:lpstr>
      </vt:variant>
      <vt:variant>
        <vt:i4>296</vt:i4>
      </vt:variant>
    </vt:vector>
  </HeadingPairs>
  <TitlesOfParts>
    <vt:vector size="298" baseType="lpstr">
      <vt:lpstr>NewsPrint</vt:lpstr>
      <vt:lpstr>Origem</vt:lpstr>
      <vt:lpstr>MATLAB</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MATLAB</vt:lpstr>
      <vt:lpstr>PCA</vt:lpstr>
      <vt:lpstr>PCA</vt:lpstr>
      <vt:lpstr>PCA</vt:lpstr>
      <vt:lpstr>PCA</vt:lpstr>
      <vt:lpstr>PCA</vt:lpstr>
      <vt:lpstr>PCA</vt:lpstr>
      <vt:lpstr>Exemplo: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André</dc:creator>
  <cp:lastModifiedBy>Carlos André</cp:lastModifiedBy>
  <cp:revision>142</cp:revision>
  <dcterms:created xsi:type="dcterms:W3CDTF">1601-01-01T00:00:00Z</dcterms:created>
  <dcterms:modified xsi:type="dcterms:W3CDTF">2011-09-22T19:38:00Z</dcterms:modified>
</cp:coreProperties>
</file>