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87"/>
  </p:notesMasterIdLst>
  <p:sldIdLst>
    <p:sldId id="704" r:id="rId2"/>
    <p:sldId id="258" r:id="rId3"/>
    <p:sldId id="394" r:id="rId4"/>
    <p:sldId id="395" r:id="rId5"/>
    <p:sldId id="390" r:id="rId6"/>
    <p:sldId id="381" r:id="rId7"/>
    <p:sldId id="610" r:id="rId8"/>
    <p:sldId id="403" r:id="rId9"/>
    <p:sldId id="611" r:id="rId10"/>
    <p:sldId id="612" r:id="rId11"/>
    <p:sldId id="613" r:id="rId12"/>
    <p:sldId id="618" r:id="rId13"/>
    <p:sldId id="619" r:id="rId14"/>
    <p:sldId id="624" r:id="rId15"/>
    <p:sldId id="620" r:id="rId16"/>
    <p:sldId id="621" r:id="rId17"/>
    <p:sldId id="622" r:id="rId18"/>
    <p:sldId id="623" r:id="rId19"/>
    <p:sldId id="614" r:id="rId20"/>
    <p:sldId id="615" r:id="rId21"/>
    <p:sldId id="616" r:id="rId22"/>
    <p:sldId id="625" r:id="rId23"/>
    <p:sldId id="626" r:id="rId24"/>
    <p:sldId id="627" r:id="rId25"/>
    <p:sldId id="628" r:id="rId26"/>
    <p:sldId id="629" r:id="rId27"/>
    <p:sldId id="630" r:id="rId28"/>
    <p:sldId id="646" r:id="rId29"/>
    <p:sldId id="647" r:id="rId30"/>
    <p:sldId id="648" r:id="rId31"/>
    <p:sldId id="649" r:id="rId32"/>
    <p:sldId id="650" r:id="rId33"/>
    <p:sldId id="659" r:id="rId34"/>
    <p:sldId id="651" r:id="rId35"/>
    <p:sldId id="652" r:id="rId36"/>
    <p:sldId id="653" r:id="rId37"/>
    <p:sldId id="654" r:id="rId38"/>
    <p:sldId id="655" r:id="rId39"/>
    <p:sldId id="656" r:id="rId40"/>
    <p:sldId id="631" r:id="rId41"/>
    <p:sldId id="617" r:id="rId42"/>
    <p:sldId id="632" r:id="rId43"/>
    <p:sldId id="672" r:id="rId44"/>
    <p:sldId id="667" r:id="rId45"/>
    <p:sldId id="668" r:id="rId46"/>
    <p:sldId id="669" r:id="rId47"/>
    <p:sldId id="670" r:id="rId48"/>
    <p:sldId id="671" r:id="rId49"/>
    <p:sldId id="640" r:id="rId50"/>
    <p:sldId id="641" r:id="rId51"/>
    <p:sldId id="642" r:id="rId52"/>
    <p:sldId id="643" r:id="rId53"/>
    <p:sldId id="634" r:id="rId54"/>
    <p:sldId id="658" r:id="rId55"/>
    <p:sldId id="644" r:id="rId56"/>
    <p:sldId id="645" r:id="rId57"/>
    <p:sldId id="635" r:id="rId58"/>
    <p:sldId id="636" r:id="rId59"/>
    <p:sldId id="637" r:id="rId60"/>
    <p:sldId id="638" r:id="rId61"/>
    <p:sldId id="660" r:id="rId62"/>
    <p:sldId id="661" r:id="rId63"/>
    <p:sldId id="662" r:id="rId64"/>
    <p:sldId id="663" r:id="rId65"/>
    <p:sldId id="666" r:id="rId66"/>
    <p:sldId id="664" r:id="rId67"/>
    <p:sldId id="729" r:id="rId68"/>
    <p:sldId id="665" r:id="rId69"/>
    <p:sldId id="639" r:id="rId70"/>
    <p:sldId id="673" r:id="rId71"/>
    <p:sldId id="674" r:id="rId72"/>
    <p:sldId id="675" r:id="rId73"/>
    <p:sldId id="676" r:id="rId74"/>
    <p:sldId id="677" r:id="rId75"/>
    <p:sldId id="678" r:id="rId76"/>
    <p:sldId id="679" r:id="rId77"/>
    <p:sldId id="680" r:id="rId78"/>
    <p:sldId id="681" r:id="rId79"/>
    <p:sldId id="682" r:id="rId80"/>
    <p:sldId id="683" r:id="rId81"/>
    <p:sldId id="684" r:id="rId82"/>
    <p:sldId id="685" r:id="rId83"/>
    <p:sldId id="686" r:id="rId84"/>
    <p:sldId id="687" r:id="rId85"/>
    <p:sldId id="688" r:id="rId86"/>
    <p:sldId id="689" r:id="rId87"/>
    <p:sldId id="703" r:id="rId88"/>
    <p:sldId id="690" r:id="rId89"/>
    <p:sldId id="724" r:id="rId90"/>
    <p:sldId id="725" r:id="rId91"/>
    <p:sldId id="726" r:id="rId92"/>
    <p:sldId id="727" r:id="rId93"/>
    <p:sldId id="728" r:id="rId94"/>
    <p:sldId id="730" r:id="rId95"/>
    <p:sldId id="731" r:id="rId96"/>
    <p:sldId id="732" r:id="rId97"/>
    <p:sldId id="733" r:id="rId98"/>
    <p:sldId id="691" r:id="rId99"/>
    <p:sldId id="692" r:id="rId100"/>
    <p:sldId id="693" r:id="rId101"/>
    <p:sldId id="694" r:id="rId102"/>
    <p:sldId id="707" r:id="rId103"/>
    <p:sldId id="709" r:id="rId104"/>
    <p:sldId id="710" r:id="rId105"/>
    <p:sldId id="711" r:id="rId106"/>
    <p:sldId id="712" r:id="rId107"/>
    <p:sldId id="713" r:id="rId108"/>
    <p:sldId id="723" r:id="rId109"/>
    <p:sldId id="714" r:id="rId110"/>
    <p:sldId id="715" r:id="rId111"/>
    <p:sldId id="708" r:id="rId112"/>
    <p:sldId id="695" r:id="rId113"/>
    <p:sldId id="706" r:id="rId114"/>
    <p:sldId id="696" r:id="rId115"/>
    <p:sldId id="697" r:id="rId116"/>
    <p:sldId id="698" r:id="rId117"/>
    <p:sldId id="699" r:id="rId118"/>
    <p:sldId id="700" r:id="rId119"/>
    <p:sldId id="701" r:id="rId120"/>
    <p:sldId id="705" r:id="rId121"/>
    <p:sldId id="851" r:id="rId122"/>
    <p:sldId id="735" r:id="rId123"/>
    <p:sldId id="809" r:id="rId124"/>
    <p:sldId id="810" r:id="rId125"/>
    <p:sldId id="811" r:id="rId126"/>
    <p:sldId id="812" r:id="rId127"/>
    <p:sldId id="813" r:id="rId128"/>
    <p:sldId id="814" r:id="rId129"/>
    <p:sldId id="815" r:id="rId130"/>
    <p:sldId id="816" r:id="rId131"/>
    <p:sldId id="817" r:id="rId132"/>
    <p:sldId id="818" r:id="rId133"/>
    <p:sldId id="820" r:id="rId134"/>
    <p:sldId id="821" r:id="rId135"/>
    <p:sldId id="822" r:id="rId136"/>
    <p:sldId id="826" r:id="rId137"/>
    <p:sldId id="823" r:id="rId138"/>
    <p:sldId id="827" r:id="rId139"/>
    <p:sldId id="828" r:id="rId140"/>
    <p:sldId id="829" r:id="rId141"/>
    <p:sldId id="830" r:id="rId142"/>
    <p:sldId id="836" r:id="rId143"/>
    <p:sldId id="837" r:id="rId144"/>
    <p:sldId id="835" r:id="rId145"/>
    <p:sldId id="831" r:id="rId146"/>
    <p:sldId id="832" r:id="rId147"/>
    <p:sldId id="842" r:id="rId148"/>
    <p:sldId id="843" r:id="rId149"/>
    <p:sldId id="833" r:id="rId150"/>
    <p:sldId id="834" r:id="rId151"/>
    <p:sldId id="838" r:id="rId152"/>
    <p:sldId id="849" r:id="rId153"/>
    <p:sldId id="839" r:id="rId154"/>
    <p:sldId id="840" r:id="rId155"/>
    <p:sldId id="841" r:id="rId156"/>
    <p:sldId id="825" r:id="rId157"/>
    <p:sldId id="819" r:id="rId158"/>
    <p:sldId id="850" r:id="rId159"/>
    <p:sldId id="844" r:id="rId160"/>
    <p:sldId id="845" r:id="rId161"/>
    <p:sldId id="846" r:id="rId162"/>
    <p:sldId id="847" r:id="rId163"/>
    <p:sldId id="901" r:id="rId164"/>
    <p:sldId id="902" r:id="rId165"/>
    <p:sldId id="903" r:id="rId166"/>
    <p:sldId id="904" r:id="rId167"/>
    <p:sldId id="905" r:id="rId168"/>
    <p:sldId id="906" r:id="rId169"/>
    <p:sldId id="907" r:id="rId170"/>
    <p:sldId id="908" r:id="rId171"/>
    <p:sldId id="909" r:id="rId172"/>
    <p:sldId id="910" r:id="rId173"/>
    <p:sldId id="911" r:id="rId174"/>
    <p:sldId id="912" r:id="rId175"/>
    <p:sldId id="852" r:id="rId176"/>
    <p:sldId id="808" r:id="rId177"/>
    <p:sldId id="776" r:id="rId178"/>
    <p:sldId id="736" r:id="rId179"/>
    <p:sldId id="737" r:id="rId180"/>
    <p:sldId id="738" r:id="rId181"/>
    <p:sldId id="739" r:id="rId182"/>
    <p:sldId id="740" r:id="rId183"/>
    <p:sldId id="741" r:id="rId184"/>
    <p:sldId id="756" r:id="rId185"/>
    <p:sldId id="757" r:id="rId186"/>
    <p:sldId id="762" r:id="rId187"/>
    <p:sldId id="758" r:id="rId188"/>
    <p:sldId id="755" r:id="rId189"/>
    <p:sldId id="763" r:id="rId190"/>
    <p:sldId id="742" r:id="rId191"/>
    <p:sldId id="764" r:id="rId192"/>
    <p:sldId id="765" r:id="rId193"/>
    <p:sldId id="766" r:id="rId194"/>
    <p:sldId id="743" r:id="rId195"/>
    <p:sldId id="767" r:id="rId196"/>
    <p:sldId id="768" r:id="rId197"/>
    <p:sldId id="769" r:id="rId198"/>
    <p:sldId id="744" r:id="rId199"/>
    <p:sldId id="745" r:id="rId200"/>
    <p:sldId id="900" r:id="rId201"/>
    <p:sldId id="770" r:id="rId202"/>
    <p:sldId id="771" r:id="rId203"/>
    <p:sldId id="772" r:id="rId204"/>
    <p:sldId id="773" r:id="rId205"/>
    <p:sldId id="774" r:id="rId206"/>
    <p:sldId id="746" r:id="rId207"/>
    <p:sldId id="747" r:id="rId208"/>
    <p:sldId id="748" r:id="rId209"/>
    <p:sldId id="775" r:id="rId210"/>
    <p:sldId id="749" r:id="rId211"/>
    <p:sldId id="853" r:id="rId212"/>
    <p:sldId id="792" r:id="rId213"/>
    <p:sldId id="750" r:id="rId214"/>
    <p:sldId id="784" r:id="rId215"/>
    <p:sldId id="785" r:id="rId216"/>
    <p:sldId id="786" r:id="rId217"/>
    <p:sldId id="787" r:id="rId218"/>
    <p:sldId id="788" r:id="rId219"/>
    <p:sldId id="793" r:id="rId220"/>
    <p:sldId id="789" r:id="rId221"/>
    <p:sldId id="790" r:id="rId222"/>
    <p:sldId id="801" r:id="rId223"/>
    <p:sldId id="791" r:id="rId224"/>
    <p:sldId id="794" r:id="rId225"/>
    <p:sldId id="800" r:id="rId226"/>
    <p:sldId id="795" r:id="rId227"/>
    <p:sldId id="796" r:id="rId228"/>
    <p:sldId id="797" r:id="rId229"/>
    <p:sldId id="802" r:id="rId230"/>
    <p:sldId id="798" r:id="rId231"/>
    <p:sldId id="799" r:id="rId232"/>
    <p:sldId id="803" r:id="rId233"/>
    <p:sldId id="804" r:id="rId234"/>
    <p:sldId id="805" r:id="rId235"/>
    <p:sldId id="806" r:id="rId236"/>
    <p:sldId id="807" r:id="rId237"/>
    <p:sldId id="855" r:id="rId238"/>
    <p:sldId id="752" r:id="rId239"/>
    <p:sldId id="780" r:id="rId240"/>
    <p:sldId id="781" r:id="rId241"/>
    <p:sldId id="870" r:id="rId242"/>
    <p:sldId id="871" r:id="rId243"/>
    <p:sldId id="872" r:id="rId244"/>
    <p:sldId id="873" r:id="rId245"/>
    <p:sldId id="869" r:id="rId246"/>
    <p:sldId id="782" r:id="rId247"/>
    <p:sldId id="856" r:id="rId248"/>
    <p:sldId id="857" r:id="rId249"/>
    <p:sldId id="858" r:id="rId250"/>
    <p:sldId id="859" r:id="rId251"/>
    <p:sldId id="860" r:id="rId252"/>
    <p:sldId id="861" r:id="rId253"/>
    <p:sldId id="862" r:id="rId254"/>
    <p:sldId id="863" r:id="rId255"/>
    <p:sldId id="864" r:id="rId256"/>
    <p:sldId id="865" r:id="rId257"/>
    <p:sldId id="866" r:id="rId258"/>
    <p:sldId id="867" r:id="rId259"/>
    <p:sldId id="899" r:id="rId260"/>
    <p:sldId id="868" r:id="rId261"/>
    <p:sldId id="874" r:id="rId262"/>
    <p:sldId id="875" r:id="rId263"/>
    <p:sldId id="876" r:id="rId264"/>
    <p:sldId id="877" r:id="rId265"/>
    <p:sldId id="878" r:id="rId266"/>
    <p:sldId id="879" r:id="rId267"/>
    <p:sldId id="880" r:id="rId268"/>
    <p:sldId id="881" r:id="rId269"/>
    <p:sldId id="882" r:id="rId270"/>
    <p:sldId id="883" r:id="rId271"/>
    <p:sldId id="884" r:id="rId272"/>
    <p:sldId id="885" r:id="rId273"/>
    <p:sldId id="886" r:id="rId274"/>
    <p:sldId id="887" r:id="rId275"/>
    <p:sldId id="888" r:id="rId276"/>
    <p:sldId id="889" r:id="rId277"/>
    <p:sldId id="890" r:id="rId278"/>
    <p:sldId id="891" r:id="rId279"/>
    <p:sldId id="892" r:id="rId280"/>
    <p:sldId id="893" r:id="rId281"/>
    <p:sldId id="894" r:id="rId282"/>
    <p:sldId id="895" r:id="rId283"/>
    <p:sldId id="896" r:id="rId284"/>
    <p:sldId id="897" r:id="rId285"/>
    <p:sldId id="898" r:id="rId2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0066"/>
    <a:srgbClr val="FFFFCC"/>
    <a:srgbClr val="CCCCFF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3" autoAdjust="0"/>
    <p:restoredTop sz="94939" autoAdjust="0"/>
  </p:normalViewPr>
  <p:slideViewPr>
    <p:cSldViewPr>
      <p:cViewPr>
        <p:scale>
          <a:sx n="50" d="100"/>
          <a:sy n="50" d="100"/>
        </p:scale>
        <p:origin x="-2046" y="-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theme" Target="theme/theme1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tableStyles" Target="tableStyles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wmf"/><Relationship Id="rId1" Type="http://schemas.openxmlformats.org/officeDocument/2006/relationships/image" Target="../media/image12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19B1E4F-BB7E-4D25-ABF4-A888822C79E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8889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BE990-464B-49CC-BECB-82061D96AE3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5EB0-D091-417E-ACD5-D65E1C7D8524}" type="datetime1">
              <a:rPr lang="en-US" smtClean="0"/>
              <a:pPr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09F9-C7D6-4C52-A7E8-5101239A0BA2}" type="datetime1">
              <a:rPr lang="en-US" smtClean="0"/>
              <a:pPr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E64A4-35FB-42B6-9183-2C0CE0E36649}" type="datetime1">
              <a:rPr lang="en-US" smtClean="0"/>
              <a:pPr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83B9-6ECA-47FA-93CF-B124A0FAC208}" type="datetime1">
              <a:rPr lang="en-US" smtClean="0"/>
              <a:pPr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F66B-9476-4BB3-85E9-E01854F07F90}" type="datetime1">
              <a:rPr lang="en-US" smtClean="0"/>
              <a:pPr/>
              <a:t>9/26/2011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3FBD-8F7D-4F85-8085-67BFDB05CB71}" type="datetime1">
              <a:rPr lang="en-US" smtClean="0"/>
              <a:pPr/>
              <a:t>9/26/2011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D789A-1220-4441-8676-44A034051BFD}" type="datetime1">
              <a:rPr lang="en-US" smtClean="0"/>
              <a:pPr/>
              <a:t>9/26/2011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Retângulo 6"/>
          <p:cNvSpPr/>
          <p:nvPr userDrawn="1"/>
        </p:nvSpPr>
        <p:spPr>
          <a:xfrm>
            <a:off x="7668344" y="202332"/>
            <a:ext cx="1475656" cy="63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 userDrawn="1"/>
        </p:nvSpPr>
        <p:spPr>
          <a:xfrm>
            <a:off x="0" y="0"/>
            <a:ext cx="8316416" cy="404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A266-E364-4B5E-98DD-432668182E1E}" type="datetime1">
              <a:rPr lang="en-US" smtClean="0"/>
              <a:pPr/>
              <a:t>9/26/2011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Retângulo 4"/>
          <p:cNvSpPr/>
          <p:nvPr userDrawn="1"/>
        </p:nvSpPr>
        <p:spPr>
          <a:xfrm>
            <a:off x="7668344" y="202332"/>
            <a:ext cx="1475656" cy="63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 userDrawn="1"/>
        </p:nvSpPr>
        <p:spPr>
          <a:xfrm>
            <a:off x="0" y="0"/>
            <a:ext cx="8316416" cy="404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2040-9975-4642-A906-1DF87F8BE202}" type="datetime1">
              <a:rPr lang="en-US" smtClean="0"/>
              <a:pPr/>
              <a:t>9/26/2011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52B4A-BA08-4841-AB08-A0D822ABC34D}" type="datetime1">
              <a:rPr lang="en-US" smtClean="0"/>
              <a:pPr/>
              <a:t>9/26/2011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75D48070-6A81-47D0-9810-1540B9FEFF61}" type="datetime1">
              <a:rPr lang="en-US" smtClean="0"/>
              <a:pPr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FEBEB0A-9E3D-4B14-9782-E2AE3DA60D96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15"/>
          <p:cNvGrpSpPr>
            <a:grpSpLocks/>
          </p:cNvGrpSpPr>
          <p:nvPr userDrawn="1"/>
        </p:nvGrpSpPr>
        <p:grpSpPr bwMode="auto">
          <a:xfrm>
            <a:off x="0" y="0"/>
            <a:ext cx="8799513" cy="698500"/>
            <a:chOff x="0" y="0"/>
            <a:chExt cx="5543" cy="440"/>
          </a:xfrm>
        </p:grpSpPr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4416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>
              <a:off x="4512" y="0"/>
              <a:ext cx="144" cy="24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>
              <a:off x="4608" y="0"/>
              <a:ext cx="144" cy="24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>
              <a:off x="4704" y="0"/>
              <a:ext cx="144" cy="24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>
              <a:off x="4800" y="0"/>
              <a:ext cx="144" cy="24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>
              <a:off x="4896" y="0"/>
              <a:ext cx="144" cy="24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Line 22"/>
            <p:cNvSpPr>
              <a:spLocks noChangeShapeType="1"/>
            </p:cNvSpPr>
            <p:nvPr/>
          </p:nvSpPr>
          <p:spPr bwMode="auto">
            <a:xfrm>
              <a:off x="4416" y="0"/>
              <a:ext cx="144" cy="24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>
              <a:off x="5015" y="200"/>
              <a:ext cx="144" cy="24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>
              <a:off x="5111" y="200"/>
              <a:ext cx="144" cy="24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Line 25"/>
            <p:cNvSpPr>
              <a:spLocks noChangeShapeType="1"/>
            </p:cNvSpPr>
            <p:nvPr/>
          </p:nvSpPr>
          <p:spPr bwMode="auto">
            <a:xfrm>
              <a:off x="5207" y="200"/>
              <a:ext cx="144" cy="24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Line 26"/>
            <p:cNvSpPr>
              <a:spLocks noChangeShapeType="1"/>
            </p:cNvSpPr>
            <p:nvPr/>
          </p:nvSpPr>
          <p:spPr bwMode="auto">
            <a:xfrm>
              <a:off x="5303" y="200"/>
              <a:ext cx="144" cy="24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Line 27"/>
            <p:cNvSpPr>
              <a:spLocks noChangeShapeType="1"/>
            </p:cNvSpPr>
            <p:nvPr/>
          </p:nvSpPr>
          <p:spPr bwMode="auto">
            <a:xfrm>
              <a:off x="5399" y="200"/>
              <a:ext cx="144" cy="24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4919" y="200"/>
              <a:ext cx="144" cy="24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4" name="Text Box 29"/>
          <p:cNvSpPr txBox="1">
            <a:spLocks noChangeArrowheads="1"/>
          </p:cNvSpPr>
          <p:nvPr userDrawn="1"/>
        </p:nvSpPr>
        <p:spPr bwMode="auto">
          <a:xfrm>
            <a:off x="0" y="6521450"/>
            <a:ext cx="1187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sz="1600" b="1"/>
              <a:t>EQ/UFRJ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6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25.wmf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8.png"/><Relationship Id="rId5" Type="http://schemas.openxmlformats.org/officeDocument/2006/relationships/image" Target="../media/image126.wmf"/><Relationship Id="rId4" Type="http://schemas.openxmlformats.org/officeDocument/2006/relationships/oleObject" Target="../embeddings/oleObject14.bin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8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9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1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4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03.w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7.wm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SIMULINK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Carlos André Vaz Junior</a:t>
            </a:r>
          </a:p>
          <a:p>
            <a:r>
              <a:rPr lang="pt-BR" dirty="0" smtClean="0"/>
              <a:t>cavazjunior@eq.ufrj.br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393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4" y="471488"/>
            <a:ext cx="6350471" cy="616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182405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344344" y="2257971"/>
            <a:ext cx="1927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2000">
                <a:latin typeface="Tahoma" pitchFamily="34" charset="0"/>
              </a:rPr>
              <a:t>&gt;&gt; plot(tout,A)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7544" y="692696"/>
            <a:ext cx="2022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>
                <a:latin typeface="Tahoma" pitchFamily="34" charset="0"/>
              </a:rPr>
              <a:t>No Workspace...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r="53473" b="45883"/>
          <a:stretch>
            <a:fillRect/>
          </a:stretch>
        </p:blipFill>
        <p:spPr bwMode="auto">
          <a:xfrm>
            <a:off x="1077144" y="1530896"/>
            <a:ext cx="3544888" cy="218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344" y="4045496"/>
            <a:ext cx="2514600" cy="219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268144" y="1988096"/>
            <a:ext cx="24384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</p:spTree>
    <p:extLst>
      <p:ext uri="{BB962C8B-B14F-4D97-AF65-F5344CB8AC3E}">
        <p14:creationId xmlns:p14="http://schemas.microsoft.com/office/powerpoint/2010/main" val="127120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691680" y="1264404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Sintonia de Controlador PID</a:t>
            </a:r>
            <a:endParaRPr lang="pt-BR" sz="3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987824" y="2527862"/>
            <a:ext cx="296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Simulink</a:t>
            </a:r>
            <a:r>
              <a:rPr lang="pt-BR" dirty="0" smtClean="0"/>
              <a:t> e </a:t>
            </a:r>
            <a:r>
              <a:rPr lang="pt-BR" dirty="0" err="1"/>
              <a:t>f</a:t>
            </a:r>
            <a:r>
              <a:rPr lang="pt-BR" dirty="0" err="1" smtClean="0"/>
              <a:t>minsearch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856408" y="4077348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Exemplo 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940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496" y="836712"/>
            <a:ext cx="9144000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pt-BR" sz="1800">
                <a:latin typeface="Tahoma" pitchFamily="34" charset="0"/>
                <a:cs typeface="Arial" charset="0"/>
              </a:rPr>
              <a:t>Considerando um sistema de controle de nível mostrado abaixo.</a:t>
            </a:r>
          </a:p>
          <a:p>
            <a:pPr algn="ctr">
              <a:lnSpc>
                <a:spcPct val="115000"/>
              </a:lnSpc>
            </a:pPr>
            <a:r>
              <a:rPr lang="pt-BR" sz="1800">
                <a:latin typeface="Tahoma" pitchFamily="34" charset="0"/>
                <a:cs typeface="Arial" charset="0"/>
              </a:rPr>
              <a:t> O nível de líquido é medido e a saída do transmissor de nível (LT) é </a:t>
            </a:r>
          </a:p>
          <a:p>
            <a:pPr algn="ctr">
              <a:lnSpc>
                <a:spcPct val="115000"/>
              </a:lnSpc>
            </a:pPr>
            <a:r>
              <a:rPr lang="pt-BR" sz="1800">
                <a:latin typeface="Tahoma" pitchFamily="34" charset="0"/>
                <a:cs typeface="Arial" charset="0"/>
              </a:rPr>
              <a:t>enviada para um controlador feedback (LC) que controla o nível pelo</a:t>
            </a:r>
          </a:p>
          <a:p>
            <a:pPr algn="ctr">
              <a:lnSpc>
                <a:spcPct val="115000"/>
              </a:lnSpc>
            </a:pPr>
            <a:r>
              <a:rPr lang="pt-BR" sz="1800">
                <a:latin typeface="Tahoma" pitchFamily="34" charset="0"/>
                <a:cs typeface="Arial" charset="0"/>
              </a:rPr>
              <a:t> ajuste da vazão volumétrica q</a:t>
            </a:r>
            <a:r>
              <a:rPr lang="pt-BR" sz="1800" baseline="-30000">
                <a:latin typeface="Tahoma" pitchFamily="34" charset="0"/>
                <a:cs typeface="Arial" charset="0"/>
              </a:rPr>
              <a:t>2</a:t>
            </a:r>
            <a:r>
              <a:rPr lang="pt-BR" sz="1800">
                <a:latin typeface="Tahoma" pitchFamily="34" charset="0"/>
                <a:cs typeface="Arial" charset="0"/>
              </a:rPr>
              <a:t>.  A segunda vazão de fluido, q</a:t>
            </a:r>
            <a:r>
              <a:rPr lang="pt-BR" sz="1800" baseline="-30000">
                <a:latin typeface="Tahoma" pitchFamily="34" charset="0"/>
                <a:cs typeface="Arial" charset="0"/>
              </a:rPr>
              <a:t>1</a:t>
            </a:r>
            <a:r>
              <a:rPr lang="pt-BR" sz="1800">
                <a:latin typeface="Tahoma" pitchFamily="34" charset="0"/>
                <a:cs typeface="Arial" charset="0"/>
              </a:rPr>
              <a:t>, corresponde</a:t>
            </a:r>
          </a:p>
          <a:p>
            <a:pPr algn="ctr">
              <a:lnSpc>
                <a:spcPct val="115000"/>
              </a:lnSpc>
            </a:pPr>
            <a:r>
              <a:rPr lang="pt-BR" sz="1800">
                <a:latin typeface="Tahoma" pitchFamily="34" charset="0"/>
                <a:cs typeface="Arial" charset="0"/>
              </a:rPr>
              <a:t> à variável perturbação (corrente chegando de outra unidade,</a:t>
            </a:r>
          </a:p>
          <a:p>
            <a:pPr algn="ctr">
              <a:lnSpc>
                <a:spcPct val="115000"/>
              </a:lnSpc>
            </a:pPr>
            <a:r>
              <a:rPr lang="pt-BR" sz="1800">
                <a:latin typeface="Tahoma" pitchFamily="34" charset="0"/>
                <a:cs typeface="Arial" charset="0"/>
              </a:rPr>
              <a:t> não posso controlar essa corrente).</a:t>
            </a:r>
            <a:r>
              <a:rPr lang="en-US" sz="1800">
                <a:latin typeface="Tahoma" pitchFamily="34" charset="0"/>
              </a:rPr>
              <a:t> 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854896" y="3122712"/>
            <a:ext cx="3733800" cy="2743200"/>
            <a:chOff x="2601" y="9163"/>
            <a:chExt cx="5220" cy="3240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2601" y="9163"/>
              <a:ext cx="5220" cy="32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3681" y="10603"/>
              <a:ext cx="1440" cy="108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V="1">
              <a:off x="3681" y="1042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V="1">
              <a:off x="5121" y="1042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3861" y="1024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5841" y="11503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3321" y="10243"/>
              <a:ext cx="5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2961" y="9883"/>
              <a:ext cx="723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pt-BR" sz="1200"/>
                <a:t>q</a:t>
              </a:r>
              <a:r>
                <a:rPr lang="pt-BR" sz="1200" baseline="-25000"/>
                <a:t>1</a:t>
              </a:r>
              <a:endParaRPr lang="pt-BR" sz="1200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6381" y="11143"/>
              <a:ext cx="723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pt-BR" sz="1200"/>
                <a:t>q</a:t>
              </a:r>
              <a:r>
                <a:rPr lang="pt-BR" sz="1200" baseline="-25000"/>
                <a:t>3</a:t>
              </a:r>
              <a:endParaRPr lang="pt-BR" sz="1200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H="1">
              <a:off x="4941" y="1024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H="1">
              <a:off x="4941" y="10243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4761" y="9883"/>
              <a:ext cx="723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pt-BR" sz="1200"/>
                <a:t>q</a:t>
              </a:r>
              <a:r>
                <a:rPr lang="pt-BR" sz="1200" baseline="-25000"/>
                <a:t>2</a:t>
              </a:r>
              <a:endParaRPr lang="pt-BR" sz="1200"/>
            </a:p>
          </p:txBody>
        </p:sp>
        <p:grpSp>
          <p:nvGrpSpPr>
            <p:cNvPr id="16" name="Group 17"/>
            <p:cNvGrpSpPr>
              <a:grpSpLocks/>
            </p:cNvGrpSpPr>
            <p:nvPr/>
          </p:nvGrpSpPr>
          <p:grpSpPr bwMode="auto">
            <a:xfrm>
              <a:off x="5481" y="11412"/>
              <a:ext cx="363" cy="181"/>
              <a:chOff x="5841" y="12757"/>
              <a:chExt cx="720" cy="360"/>
            </a:xfrm>
          </p:grpSpPr>
          <p:sp>
            <p:nvSpPr>
              <p:cNvPr id="52" name="Line 18"/>
              <p:cNvSpPr>
                <a:spLocks noChangeShapeType="1"/>
              </p:cNvSpPr>
              <p:nvPr/>
            </p:nvSpPr>
            <p:spPr bwMode="auto">
              <a:xfrm>
                <a:off x="5841" y="12757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Line 19"/>
              <p:cNvSpPr>
                <a:spLocks noChangeShapeType="1"/>
              </p:cNvSpPr>
              <p:nvPr/>
            </p:nvSpPr>
            <p:spPr bwMode="auto">
              <a:xfrm flipV="1">
                <a:off x="5841" y="12757"/>
                <a:ext cx="72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" name="Line 20"/>
              <p:cNvSpPr>
                <a:spLocks noChangeShapeType="1"/>
              </p:cNvSpPr>
              <p:nvPr/>
            </p:nvSpPr>
            <p:spPr bwMode="auto">
              <a:xfrm>
                <a:off x="6561" y="12757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" name="Line 21"/>
              <p:cNvSpPr>
                <a:spLocks noChangeShapeType="1"/>
              </p:cNvSpPr>
              <p:nvPr/>
            </p:nvSpPr>
            <p:spPr bwMode="auto">
              <a:xfrm>
                <a:off x="5841" y="12757"/>
                <a:ext cx="72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7" name="Line 22"/>
            <p:cNvSpPr>
              <a:spLocks noChangeShapeType="1"/>
            </p:cNvSpPr>
            <p:nvPr/>
          </p:nvSpPr>
          <p:spPr bwMode="auto">
            <a:xfrm flipH="1">
              <a:off x="5121" y="11503"/>
              <a:ext cx="3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>
              <a:off x="3141" y="10603"/>
              <a:ext cx="1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>
              <a:off x="3141" y="11683"/>
              <a:ext cx="1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Line 25"/>
            <p:cNvSpPr>
              <a:spLocks noChangeShapeType="1"/>
            </p:cNvSpPr>
            <p:nvPr/>
          </p:nvSpPr>
          <p:spPr bwMode="auto">
            <a:xfrm>
              <a:off x="3216" y="10603"/>
              <a:ext cx="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 Box 26"/>
            <p:cNvSpPr txBox="1">
              <a:spLocks noChangeArrowheads="1"/>
            </p:cNvSpPr>
            <p:nvPr/>
          </p:nvSpPr>
          <p:spPr bwMode="auto">
            <a:xfrm>
              <a:off x="2781" y="10963"/>
              <a:ext cx="540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pt-BR" sz="1200"/>
                <a:t>h</a:t>
              </a:r>
            </a:p>
          </p:txBody>
        </p:sp>
        <p:sp>
          <p:nvSpPr>
            <p:cNvPr id="22" name="Line 27"/>
            <p:cNvSpPr>
              <a:spLocks noChangeShapeType="1"/>
            </p:cNvSpPr>
            <p:nvPr/>
          </p:nvSpPr>
          <p:spPr bwMode="auto">
            <a:xfrm>
              <a:off x="3681" y="11863"/>
              <a:ext cx="14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 flipV="1">
              <a:off x="3681" y="11863"/>
              <a:ext cx="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 flipV="1">
              <a:off x="5121" y="11863"/>
              <a:ext cx="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 Box 30"/>
            <p:cNvSpPr txBox="1">
              <a:spLocks noChangeArrowheads="1"/>
            </p:cNvSpPr>
            <p:nvPr/>
          </p:nvSpPr>
          <p:spPr bwMode="auto">
            <a:xfrm>
              <a:off x="4041" y="11860"/>
              <a:ext cx="540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pt-BR" sz="1200"/>
                <a:t>A</a:t>
              </a:r>
            </a:p>
          </p:txBody>
        </p:sp>
        <p:grpSp>
          <p:nvGrpSpPr>
            <p:cNvPr id="26" name="Group 31"/>
            <p:cNvGrpSpPr>
              <a:grpSpLocks/>
            </p:cNvGrpSpPr>
            <p:nvPr/>
          </p:nvGrpSpPr>
          <p:grpSpPr bwMode="auto">
            <a:xfrm>
              <a:off x="6021" y="10138"/>
              <a:ext cx="363" cy="181"/>
              <a:chOff x="5841" y="12757"/>
              <a:chExt cx="720" cy="360"/>
            </a:xfrm>
          </p:grpSpPr>
          <p:sp>
            <p:nvSpPr>
              <p:cNvPr id="48" name="Line 32"/>
              <p:cNvSpPr>
                <a:spLocks noChangeShapeType="1"/>
              </p:cNvSpPr>
              <p:nvPr/>
            </p:nvSpPr>
            <p:spPr bwMode="auto">
              <a:xfrm>
                <a:off x="5841" y="12757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" name="Line 33"/>
              <p:cNvSpPr>
                <a:spLocks noChangeShapeType="1"/>
              </p:cNvSpPr>
              <p:nvPr/>
            </p:nvSpPr>
            <p:spPr bwMode="auto">
              <a:xfrm flipV="1">
                <a:off x="5841" y="12757"/>
                <a:ext cx="72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" name="Line 34"/>
              <p:cNvSpPr>
                <a:spLocks noChangeShapeType="1"/>
              </p:cNvSpPr>
              <p:nvPr/>
            </p:nvSpPr>
            <p:spPr bwMode="auto">
              <a:xfrm>
                <a:off x="6561" y="12757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" name="Line 35"/>
              <p:cNvSpPr>
                <a:spLocks noChangeShapeType="1"/>
              </p:cNvSpPr>
              <p:nvPr/>
            </p:nvSpPr>
            <p:spPr bwMode="auto">
              <a:xfrm>
                <a:off x="5841" y="12757"/>
                <a:ext cx="72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7" name="Line 36"/>
            <p:cNvSpPr>
              <a:spLocks noChangeShapeType="1"/>
            </p:cNvSpPr>
            <p:nvPr/>
          </p:nvSpPr>
          <p:spPr bwMode="auto">
            <a:xfrm flipV="1">
              <a:off x="6201" y="988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AutoShape 37"/>
            <p:cNvSpPr>
              <a:spLocks noChangeArrowheads="1"/>
            </p:cNvSpPr>
            <p:nvPr/>
          </p:nvSpPr>
          <p:spPr bwMode="auto">
            <a:xfrm rot="5400000">
              <a:off x="6111" y="9793"/>
              <a:ext cx="180" cy="360"/>
            </a:xfrm>
            <a:prstGeom prst="moon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Line 38"/>
            <p:cNvSpPr>
              <a:spLocks noChangeShapeType="1"/>
            </p:cNvSpPr>
            <p:nvPr/>
          </p:nvSpPr>
          <p:spPr bwMode="auto">
            <a:xfrm>
              <a:off x="6381" y="10243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Line 39"/>
            <p:cNvSpPr>
              <a:spLocks noChangeShapeType="1"/>
            </p:cNvSpPr>
            <p:nvPr/>
          </p:nvSpPr>
          <p:spPr bwMode="auto">
            <a:xfrm>
              <a:off x="5121" y="10783"/>
              <a:ext cx="3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Oval 40"/>
            <p:cNvSpPr>
              <a:spLocks noChangeArrowheads="1"/>
            </p:cNvSpPr>
            <p:nvPr/>
          </p:nvSpPr>
          <p:spPr bwMode="auto">
            <a:xfrm>
              <a:off x="5481" y="10603"/>
              <a:ext cx="360" cy="3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Oval 41"/>
            <p:cNvSpPr>
              <a:spLocks noChangeArrowheads="1"/>
            </p:cNvSpPr>
            <p:nvPr/>
          </p:nvSpPr>
          <p:spPr bwMode="auto">
            <a:xfrm>
              <a:off x="7101" y="10603"/>
              <a:ext cx="360" cy="3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Line 42"/>
            <p:cNvSpPr>
              <a:spLocks noChangeShapeType="1"/>
            </p:cNvSpPr>
            <p:nvPr/>
          </p:nvSpPr>
          <p:spPr bwMode="auto">
            <a:xfrm>
              <a:off x="5841" y="10783"/>
              <a:ext cx="12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Line 43"/>
            <p:cNvSpPr>
              <a:spLocks noChangeShapeType="1"/>
            </p:cNvSpPr>
            <p:nvPr/>
          </p:nvSpPr>
          <p:spPr bwMode="auto">
            <a:xfrm>
              <a:off x="6201" y="9523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Line 44"/>
            <p:cNvSpPr>
              <a:spLocks noChangeShapeType="1"/>
            </p:cNvSpPr>
            <p:nvPr/>
          </p:nvSpPr>
          <p:spPr bwMode="auto">
            <a:xfrm>
              <a:off x="6201" y="9523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Line 45"/>
            <p:cNvSpPr>
              <a:spLocks noChangeShapeType="1"/>
            </p:cNvSpPr>
            <p:nvPr/>
          </p:nvSpPr>
          <p:spPr bwMode="auto">
            <a:xfrm>
              <a:off x="7281" y="9523"/>
              <a:ext cx="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Freeform 46"/>
            <p:cNvSpPr>
              <a:spLocks/>
            </p:cNvSpPr>
            <p:nvPr/>
          </p:nvSpPr>
          <p:spPr bwMode="auto">
            <a:xfrm>
              <a:off x="7101" y="10063"/>
              <a:ext cx="360" cy="180"/>
            </a:xfrm>
            <a:custGeom>
              <a:avLst/>
              <a:gdLst>
                <a:gd name="T0" fmla="*/ 0 w 720"/>
                <a:gd name="T1" fmla="*/ 360 h 360"/>
                <a:gd name="T2" fmla="*/ 360 w 720"/>
                <a:gd name="T3" fmla="*/ 0 h 360"/>
                <a:gd name="T4" fmla="*/ 720 w 720"/>
                <a:gd name="T5" fmla="*/ 36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0" h="360">
                  <a:moveTo>
                    <a:pt x="0" y="360"/>
                  </a:moveTo>
                  <a:cubicBezTo>
                    <a:pt x="120" y="180"/>
                    <a:pt x="240" y="0"/>
                    <a:pt x="360" y="0"/>
                  </a:cubicBezTo>
                  <a:cubicBezTo>
                    <a:pt x="480" y="0"/>
                    <a:pt x="660" y="300"/>
                    <a:pt x="720" y="36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Line 47"/>
            <p:cNvSpPr>
              <a:spLocks noChangeShapeType="1"/>
            </p:cNvSpPr>
            <p:nvPr/>
          </p:nvSpPr>
          <p:spPr bwMode="auto">
            <a:xfrm>
              <a:off x="7461" y="10243"/>
              <a:ext cx="1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Text Box 48"/>
            <p:cNvSpPr txBox="1">
              <a:spLocks noChangeArrowheads="1"/>
            </p:cNvSpPr>
            <p:nvPr/>
          </p:nvSpPr>
          <p:spPr bwMode="auto">
            <a:xfrm>
              <a:off x="5418" y="10603"/>
              <a:ext cx="723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pt-BR" sz="800"/>
                <a:t>LT</a:t>
              </a:r>
            </a:p>
          </p:txBody>
        </p:sp>
        <p:sp>
          <p:nvSpPr>
            <p:cNvPr id="40" name="Text Box 49"/>
            <p:cNvSpPr txBox="1">
              <a:spLocks noChangeArrowheads="1"/>
            </p:cNvSpPr>
            <p:nvPr/>
          </p:nvSpPr>
          <p:spPr bwMode="auto">
            <a:xfrm>
              <a:off x="7026" y="10603"/>
              <a:ext cx="723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pt-BR" sz="800"/>
                <a:t>LC</a:t>
              </a:r>
            </a:p>
          </p:txBody>
        </p:sp>
        <p:sp>
          <p:nvSpPr>
            <p:cNvPr id="41" name="Text Box 50"/>
            <p:cNvSpPr txBox="1">
              <a:spLocks noChangeArrowheads="1"/>
            </p:cNvSpPr>
            <p:nvPr/>
          </p:nvSpPr>
          <p:spPr bwMode="auto">
            <a:xfrm>
              <a:off x="6021" y="10483"/>
              <a:ext cx="723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pt-BR" sz="800"/>
                <a:t>hm</a:t>
              </a:r>
            </a:p>
          </p:txBody>
        </p:sp>
        <p:grpSp>
          <p:nvGrpSpPr>
            <p:cNvPr id="42" name="Group 51"/>
            <p:cNvGrpSpPr>
              <a:grpSpLocks/>
            </p:cNvGrpSpPr>
            <p:nvPr/>
          </p:nvGrpSpPr>
          <p:grpSpPr bwMode="auto">
            <a:xfrm>
              <a:off x="6561" y="10738"/>
              <a:ext cx="180" cy="92"/>
              <a:chOff x="6561" y="7806"/>
              <a:chExt cx="180" cy="92"/>
            </a:xfrm>
          </p:grpSpPr>
          <p:sp>
            <p:nvSpPr>
              <p:cNvPr id="46" name="Line 52"/>
              <p:cNvSpPr>
                <a:spLocks noChangeShapeType="1"/>
              </p:cNvSpPr>
              <p:nvPr/>
            </p:nvSpPr>
            <p:spPr bwMode="auto">
              <a:xfrm flipH="1">
                <a:off x="6561" y="7807"/>
                <a:ext cx="91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" name="Line 53"/>
              <p:cNvSpPr>
                <a:spLocks noChangeShapeType="1"/>
              </p:cNvSpPr>
              <p:nvPr/>
            </p:nvSpPr>
            <p:spPr bwMode="auto">
              <a:xfrm flipH="1">
                <a:off x="6650" y="7806"/>
                <a:ext cx="91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3" name="Group 54"/>
            <p:cNvGrpSpPr>
              <a:grpSpLocks/>
            </p:cNvGrpSpPr>
            <p:nvPr/>
          </p:nvGrpSpPr>
          <p:grpSpPr bwMode="auto">
            <a:xfrm>
              <a:off x="6741" y="9478"/>
              <a:ext cx="180" cy="92"/>
              <a:chOff x="6561" y="7806"/>
              <a:chExt cx="180" cy="92"/>
            </a:xfrm>
          </p:grpSpPr>
          <p:sp>
            <p:nvSpPr>
              <p:cNvPr id="44" name="Line 55"/>
              <p:cNvSpPr>
                <a:spLocks noChangeShapeType="1"/>
              </p:cNvSpPr>
              <p:nvPr/>
            </p:nvSpPr>
            <p:spPr bwMode="auto">
              <a:xfrm flipH="1">
                <a:off x="6561" y="7807"/>
                <a:ext cx="91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" name="Line 56"/>
              <p:cNvSpPr>
                <a:spLocks noChangeShapeType="1"/>
              </p:cNvSpPr>
              <p:nvPr/>
            </p:nvSpPr>
            <p:spPr bwMode="auto">
              <a:xfrm flipH="1">
                <a:off x="6650" y="7806"/>
                <a:ext cx="91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56" name="Retângulo 55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</p:spTree>
    <p:extLst>
      <p:ext uri="{BB962C8B-B14F-4D97-AF65-F5344CB8AC3E}">
        <p14:creationId xmlns:p14="http://schemas.microsoft.com/office/powerpoint/2010/main" val="30623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26220" y="476672"/>
            <a:ext cx="723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sz="1800">
                <a:latin typeface="Tahoma" pitchFamily="34" charset="0"/>
                <a:cs typeface="Arial" charset="0"/>
              </a:rPr>
              <a:t>Considerando uma válvula com a seguinte função de transferência:</a:t>
            </a:r>
            <a:endParaRPr lang="pt-BR" sz="1800">
              <a:latin typeface="Tahoma" pitchFamily="34" charset="0"/>
              <a:cs typeface="Times New Roman" pitchFamily="18" charset="0"/>
            </a:endParaRPr>
          </a:p>
          <a:p>
            <a:endParaRPr lang="pt-BR" sz="1800">
              <a:latin typeface="Tahoma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26220" y="1619672"/>
            <a:ext cx="7054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800">
                <a:latin typeface="Tahoma" pitchFamily="34" charset="0"/>
                <a:cs typeface="Arial" charset="0"/>
              </a:rPr>
              <a:t>Considerando um medidor com a seguinte função de transferência:</a:t>
            </a:r>
            <a:r>
              <a:rPr lang="pt-BR"/>
              <a:t> 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959873"/>
              </p:ext>
            </p:extLst>
          </p:nvPr>
        </p:nvGraphicFramePr>
        <p:xfrm>
          <a:off x="2702620" y="933872"/>
          <a:ext cx="358140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4" r:id="rId3" imgW="1930400" imgH="241300" progId="Equation.3">
                  <p:embed/>
                </p:oleObj>
              </mc:Choice>
              <mc:Fallback>
                <p:oleObj r:id="rId3" imgW="19304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2620" y="933872"/>
                        <a:ext cx="3581400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378014"/>
              </p:ext>
            </p:extLst>
          </p:nvPr>
        </p:nvGraphicFramePr>
        <p:xfrm>
          <a:off x="3236020" y="2114972"/>
          <a:ext cx="2514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5" r:id="rId5" imgW="1371600" imgH="228600" progId="Equation.3">
                  <p:embed/>
                </p:oleObj>
              </mc:Choice>
              <mc:Fallback>
                <p:oleObj r:id="rId5" imgW="1371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6020" y="2114972"/>
                        <a:ext cx="25146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34110"/>
            <a:ext cx="5562600" cy="2919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4"/>
          <p:cNvSpPr>
            <a:spLocks noChangeShapeType="1"/>
          </p:cNvSpPr>
          <p:nvPr/>
        </p:nvSpPr>
        <p:spPr bwMode="auto">
          <a:xfrm>
            <a:off x="6817420" y="3296072"/>
            <a:ext cx="0" cy="15240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 flipH="1">
            <a:off x="6817420" y="4820072"/>
            <a:ext cx="17526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8300145" y="4845472"/>
            <a:ext cx="450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1800"/>
              <a:t>15</a:t>
            </a:r>
          </a:p>
          <a:p>
            <a:pPr algn="ctr"/>
            <a:r>
              <a:rPr lang="pt-BR" sz="1800"/>
              <a:t>psi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6557070" y="4832772"/>
            <a:ext cx="450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1800"/>
              <a:t>0</a:t>
            </a:r>
          </a:p>
          <a:p>
            <a:pPr algn="ctr"/>
            <a:r>
              <a:rPr lang="pt-BR" sz="1800"/>
              <a:t>psi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5903020" y="3829472"/>
            <a:ext cx="9207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1200" b="1"/>
              <a:t>Linguagem</a:t>
            </a:r>
          </a:p>
          <a:p>
            <a:pPr algn="ctr"/>
            <a:r>
              <a:rPr lang="pt-BR" sz="1200" b="1"/>
              <a:t> de </a:t>
            </a:r>
          </a:p>
          <a:p>
            <a:pPr algn="ctr"/>
            <a:r>
              <a:rPr lang="pt-BR" sz="1200" b="1"/>
              <a:t>engenharia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182420" y="4502572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1800"/>
              <a:t>0 m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6014145" y="3257972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1800"/>
              <a:t>3,60 m</a:t>
            </a:r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 flipV="1">
            <a:off x="6817420" y="3448472"/>
            <a:ext cx="1676400" cy="1371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7192070" y="4942310"/>
            <a:ext cx="92075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1200" b="1"/>
              <a:t>Linguagem</a:t>
            </a:r>
          </a:p>
          <a:p>
            <a:pPr algn="ctr"/>
            <a:r>
              <a:rPr lang="pt-BR" sz="1200" b="1"/>
              <a:t> de </a:t>
            </a:r>
          </a:p>
          <a:p>
            <a:pPr algn="ctr"/>
            <a:r>
              <a:rPr lang="pt-BR" sz="1200" b="1"/>
              <a:t>máquina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</p:spTree>
    <p:extLst>
      <p:ext uri="{BB962C8B-B14F-4D97-AF65-F5344CB8AC3E}">
        <p14:creationId xmlns:p14="http://schemas.microsoft.com/office/powerpoint/2010/main" val="302825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08" y="1653703"/>
            <a:ext cx="5562600" cy="2919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2491408" y="2796703"/>
            <a:ext cx="457200" cy="685800"/>
          </a:xfrm>
          <a:prstGeom prst="ellips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>
              <a:solidFill>
                <a:srgbClr val="FF0066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43608" y="2734791"/>
            <a:ext cx="1096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800">
                <a:latin typeface="Tahoma" pitchFamily="34" charset="0"/>
              </a:rPr>
              <a:t>Set-point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3786808" y="3787303"/>
            <a:ext cx="762000" cy="457200"/>
          </a:xfrm>
          <a:prstGeom prst="ellips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643808" y="5006503"/>
            <a:ext cx="1514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800">
                <a:latin typeface="Tahoma" pitchFamily="34" charset="0"/>
              </a:rPr>
              <a:t>Valor medido</a:t>
            </a: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091608" y="2949103"/>
            <a:ext cx="228600" cy="381000"/>
          </a:xfrm>
          <a:prstGeom prst="ellips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167808" y="739303"/>
            <a:ext cx="2192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800">
                <a:latin typeface="Tahoma" pitchFamily="34" charset="0"/>
              </a:rPr>
              <a:t>Erro:</a:t>
            </a:r>
          </a:p>
          <a:p>
            <a:r>
              <a:rPr lang="pt-BR" sz="1800">
                <a:latin typeface="Tahoma" pitchFamily="34" charset="0"/>
              </a:rPr>
              <a:t> (sp - valor medido)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4167808" y="4244503"/>
            <a:ext cx="0" cy="914400"/>
          </a:xfrm>
          <a:prstGeom prst="lin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1805608" y="3101503"/>
            <a:ext cx="685800" cy="0"/>
          </a:xfrm>
          <a:prstGeom prst="lin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4167808" y="1196503"/>
            <a:ext cx="19050" cy="1752600"/>
          </a:xfrm>
          <a:prstGeom prst="lin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</p:spTree>
    <p:extLst>
      <p:ext uri="{BB962C8B-B14F-4D97-AF65-F5344CB8AC3E}">
        <p14:creationId xmlns:p14="http://schemas.microsoft.com/office/powerpoint/2010/main" val="26048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619672" y="620688"/>
            <a:ext cx="5562600" cy="5562600"/>
            <a:chOff x="1584" y="480"/>
            <a:chExt cx="3504" cy="3504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488"/>
              <a:ext cx="3504" cy="18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2796" y="2280"/>
              <a:ext cx="240" cy="336"/>
            </a:xfrm>
            <a:prstGeom prst="ellipse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2112" y="864"/>
              <a:ext cx="8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800">
                  <a:latin typeface="Tahoma" pitchFamily="34" charset="0"/>
                </a:rPr>
                <a:t>Controlador</a:t>
              </a:r>
            </a:p>
          </p:txBody>
        </p:sp>
        <p:sp>
          <p:nvSpPr>
            <p:cNvPr id="6" name="Line 11"/>
            <p:cNvSpPr>
              <a:spLocks noChangeShapeType="1"/>
            </p:cNvSpPr>
            <p:nvPr/>
          </p:nvSpPr>
          <p:spPr bwMode="auto">
            <a:xfrm>
              <a:off x="2928" y="996"/>
              <a:ext cx="0" cy="129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4092" y="1020"/>
              <a:ext cx="67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800">
                  <a:latin typeface="Tahoma" pitchFamily="34" charset="0"/>
                </a:rPr>
                <a:t>Processo</a:t>
              </a:r>
            </a:p>
          </p:txBody>
        </p:sp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4092" y="1164"/>
              <a:ext cx="0" cy="1092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3900" y="2268"/>
              <a:ext cx="336" cy="336"/>
            </a:xfrm>
            <a:prstGeom prst="ellipse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2935" y="3753"/>
              <a:ext cx="62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800">
                  <a:latin typeface="Tahoma" pitchFamily="34" charset="0"/>
                </a:rPr>
                <a:t>Medidor</a:t>
              </a:r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3223" y="480"/>
              <a:ext cx="5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800">
                  <a:latin typeface="Tahoma" pitchFamily="34" charset="0"/>
                </a:rPr>
                <a:t>Válvula</a:t>
              </a:r>
            </a:p>
          </p:txBody>
        </p:sp>
        <p:sp>
          <p:nvSpPr>
            <p:cNvPr id="12" name="Oval 21"/>
            <p:cNvSpPr>
              <a:spLocks noChangeArrowheads="1"/>
            </p:cNvSpPr>
            <p:nvPr/>
          </p:nvSpPr>
          <p:spPr bwMode="auto">
            <a:xfrm>
              <a:off x="3264" y="2256"/>
              <a:ext cx="240" cy="336"/>
            </a:xfrm>
            <a:prstGeom prst="ellipse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>
              <a:off x="3389" y="780"/>
              <a:ext cx="7" cy="1488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4" name="Oval 23"/>
            <p:cNvSpPr>
              <a:spLocks noChangeArrowheads="1"/>
            </p:cNvSpPr>
            <p:nvPr/>
          </p:nvSpPr>
          <p:spPr bwMode="auto">
            <a:xfrm>
              <a:off x="3360" y="2832"/>
              <a:ext cx="240" cy="336"/>
            </a:xfrm>
            <a:prstGeom prst="ellipse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>
              <a:off x="3504" y="3168"/>
              <a:ext cx="0" cy="624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16" name="Retângulo 15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</p:spTree>
    <p:extLst>
      <p:ext uri="{BB962C8B-B14F-4D97-AF65-F5344CB8AC3E}">
        <p14:creationId xmlns:p14="http://schemas.microsoft.com/office/powerpoint/2010/main" val="116608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71600" y="764704"/>
            <a:ext cx="1871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2000" b="1">
                <a:latin typeface="Tahoma" pitchFamily="34" charset="0"/>
              </a:rPr>
              <a:t>Bloco Ganho: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47863" y="1339379"/>
            <a:ext cx="66103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2000">
                <a:latin typeface="Tahoma" pitchFamily="34" charset="0"/>
              </a:rPr>
              <a:t>          Quando a função de transferência é simplesmente</a:t>
            </a:r>
          </a:p>
          <a:p>
            <a:pPr algn="ctr"/>
            <a:r>
              <a:rPr lang="pt-BR" sz="2000">
                <a:latin typeface="Tahoma" pitchFamily="34" charset="0"/>
              </a:rPr>
              <a:t>uma constante, como no caso do medidor, podemos</a:t>
            </a:r>
          </a:p>
          <a:p>
            <a:pPr algn="ctr"/>
            <a:r>
              <a:rPr lang="pt-BR" sz="2000">
                <a:latin typeface="Tahoma" pitchFamily="34" charset="0"/>
              </a:rPr>
              <a:t>representa-lá pelo bloco Gain.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39153" r="78082" b="34258"/>
          <a:stretch>
            <a:fillRect/>
          </a:stretch>
        </p:blipFill>
        <p:spPr bwMode="auto">
          <a:xfrm>
            <a:off x="2571800" y="4346104"/>
            <a:ext cx="685800" cy="776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5299490"/>
              </p:ext>
            </p:extLst>
          </p:nvPr>
        </p:nvGraphicFramePr>
        <p:xfrm>
          <a:off x="1657400" y="3546004"/>
          <a:ext cx="2514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7" r:id="rId4" imgW="1371600" imgH="228600" progId="Equation.3">
                  <p:embed/>
                </p:oleObj>
              </mc:Choice>
              <mc:Fallback>
                <p:oleObj r:id="rId4" imgW="1371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400" y="3546004"/>
                        <a:ext cx="25146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000" y="3279304"/>
            <a:ext cx="3571875" cy="2219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</p:spTree>
    <p:extLst>
      <p:ext uri="{BB962C8B-B14F-4D97-AF65-F5344CB8AC3E}">
        <p14:creationId xmlns:p14="http://schemas.microsoft.com/office/powerpoint/2010/main" val="321262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25" y="2956148"/>
            <a:ext cx="3571875" cy="2705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971600" y="1051148"/>
            <a:ext cx="153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2000" b="1">
                <a:latin typeface="Tahoma" pitchFamily="34" charset="0"/>
              </a:rPr>
              <a:t>Bloco PID: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587550" y="1473423"/>
            <a:ext cx="66262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2000">
                <a:latin typeface="Tahoma" pitchFamily="34" charset="0"/>
              </a:rPr>
              <a:t>          O controlador é representado pelo bloco</a:t>
            </a:r>
          </a:p>
          <a:p>
            <a:pPr algn="ctr"/>
            <a:r>
              <a:rPr lang="pt-BR" sz="2000">
                <a:latin typeface="Tahoma" pitchFamily="34" charset="0"/>
              </a:rPr>
              <a:t>PID Controller. Podemos regular a sua ação proporcional,</a:t>
            </a:r>
          </a:p>
          <a:p>
            <a:pPr algn="ctr"/>
            <a:r>
              <a:rPr lang="pt-BR" sz="2000">
                <a:latin typeface="Tahoma" pitchFamily="34" charset="0"/>
              </a:rPr>
              <a:t>integral e derivativa.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6" t="41762" r="54794" b="35617"/>
          <a:stretch>
            <a:fillRect/>
          </a:stretch>
        </p:blipFill>
        <p:spPr bwMode="auto">
          <a:xfrm>
            <a:off x="2648000" y="3946748"/>
            <a:ext cx="762000" cy="66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</p:spTree>
    <p:extLst>
      <p:ext uri="{BB962C8B-B14F-4D97-AF65-F5344CB8AC3E}">
        <p14:creationId xmlns:p14="http://schemas.microsoft.com/office/powerpoint/2010/main" val="231970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999513"/>
            <a:ext cx="1577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Bloco PID: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2" r="62529" b="30609"/>
          <a:stretch/>
        </p:blipFill>
        <p:spPr bwMode="auto">
          <a:xfrm>
            <a:off x="2139121" y="977280"/>
            <a:ext cx="4001938" cy="313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7" t="17997" r="2114" b="73918"/>
          <a:stretch/>
        </p:blipFill>
        <p:spPr bwMode="auto">
          <a:xfrm>
            <a:off x="1375126" y="4441958"/>
            <a:ext cx="6833416" cy="133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97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55576" y="908720"/>
            <a:ext cx="3348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2000" b="1">
                <a:latin typeface="Tahoma" pitchFamily="34" charset="0"/>
              </a:rPr>
              <a:t>Ajuste de Controladores: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111176" y="1864395"/>
            <a:ext cx="73279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2000">
                <a:latin typeface="Tahoma" pitchFamily="34" charset="0"/>
              </a:rPr>
              <a:t>          Na prática o melhor ajuste para um controlador</a:t>
            </a:r>
          </a:p>
          <a:p>
            <a:pPr algn="ctr"/>
            <a:r>
              <a:rPr lang="pt-BR" sz="2000">
                <a:latin typeface="Tahoma" pitchFamily="34" charset="0"/>
              </a:rPr>
              <a:t>é obtido pela combinação da ação P (proporcional), I (integral),</a:t>
            </a:r>
          </a:p>
          <a:p>
            <a:pPr algn="ctr"/>
            <a:r>
              <a:rPr lang="pt-BR" sz="2000">
                <a:latin typeface="Tahoma" pitchFamily="34" charset="0"/>
              </a:rPr>
              <a:t>e D (derivativa). Podemos usar o Simulink para obter uma</a:t>
            </a:r>
          </a:p>
          <a:p>
            <a:pPr algn="ctr"/>
            <a:r>
              <a:rPr lang="pt-BR" sz="2000">
                <a:latin typeface="Tahoma" pitchFamily="34" charset="0"/>
              </a:rPr>
              <a:t>estimativa inicial desse ajuste.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061964" y="4286920"/>
            <a:ext cx="7239000" cy="1143000"/>
            <a:chOff x="864" y="3408"/>
            <a:chExt cx="4560" cy="720"/>
          </a:xfrm>
        </p:grpSpPr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864" y="3408"/>
              <a:ext cx="4560" cy="7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304" y="3456"/>
              <a:ext cx="3668" cy="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pt-BR" sz="1800">
                  <a:solidFill>
                    <a:schemeClr val="bg1"/>
                  </a:solidFill>
                  <a:latin typeface="Tahoma" pitchFamily="34" charset="0"/>
                </a:rPr>
                <a:t>Nem todas as combinações de valores para P, I e D são</a:t>
              </a:r>
            </a:p>
            <a:p>
              <a:pPr algn="ctr">
                <a:lnSpc>
                  <a:spcPct val="140000"/>
                </a:lnSpc>
              </a:pPr>
              <a:r>
                <a:rPr lang="pt-BR" sz="1800">
                  <a:solidFill>
                    <a:schemeClr val="bg1"/>
                  </a:solidFill>
                  <a:latin typeface="Tahoma" pitchFamily="34" charset="0"/>
                </a:rPr>
                <a:t>possíveis. As vezes o processamento numérico trava.</a:t>
              </a:r>
            </a:p>
          </p:txBody>
        </p:sp>
      </p:grpSp>
      <p:sp>
        <p:nvSpPr>
          <p:cNvPr id="8" name="Retângulo 7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</p:spTree>
    <p:extLst>
      <p:ext uri="{BB962C8B-B14F-4D97-AF65-F5344CB8AC3E}">
        <p14:creationId xmlns:p14="http://schemas.microsoft.com/office/powerpoint/2010/main" val="2546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309563"/>
            <a:ext cx="7219950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2005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699792" y="2266135"/>
            <a:ext cx="3962400" cy="15525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pt-BR" dirty="0">
                <a:latin typeface="Tahoma" pitchFamily="34" charset="0"/>
              </a:rPr>
              <a:t>Tente: </a:t>
            </a:r>
          </a:p>
          <a:p>
            <a:r>
              <a:rPr lang="pt-BR" dirty="0">
                <a:latin typeface="Tahoma" pitchFamily="34" charset="0"/>
              </a:rPr>
              <a:t>P =    2     2       2         2</a:t>
            </a:r>
          </a:p>
          <a:p>
            <a:r>
              <a:rPr lang="pt-BR" dirty="0">
                <a:latin typeface="Tahoma" pitchFamily="34" charset="0"/>
              </a:rPr>
              <a:t>I  =    0     25     1         1</a:t>
            </a:r>
            <a:br>
              <a:rPr lang="pt-BR" dirty="0">
                <a:latin typeface="Tahoma" pitchFamily="34" charset="0"/>
              </a:rPr>
            </a:br>
            <a:r>
              <a:rPr lang="pt-BR" dirty="0">
                <a:latin typeface="Tahoma" pitchFamily="34" charset="0"/>
              </a:rPr>
              <a:t>D =    0      0       0        5</a:t>
            </a:r>
          </a:p>
        </p:txBody>
      </p:sp>
      <p:sp>
        <p:nvSpPr>
          <p:cNvPr id="4" name="Retângulo 3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</p:spTree>
    <p:extLst>
      <p:ext uri="{BB962C8B-B14F-4D97-AF65-F5344CB8AC3E}">
        <p14:creationId xmlns:p14="http://schemas.microsoft.com/office/powerpoint/2010/main" val="191188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691680" y="1264404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Sintonia de Controlador PID</a:t>
            </a:r>
            <a:endParaRPr lang="pt-BR" sz="3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987824" y="2527862"/>
            <a:ext cx="296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Simulink</a:t>
            </a:r>
            <a:r>
              <a:rPr lang="pt-BR" dirty="0" smtClean="0"/>
              <a:t> e </a:t>
            </a:r>
            <a:r>
              <a:rPr lang="pt-BR" dirty="0" err="1"/>
              <a:t>f</a:t>
            </a:r>
            <a:r>
              <a:rPr lang="pt-BR" dirty="0" err="1" smtClean="0"/>
              <a:t>minsearch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856408" y="4077348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Exemplo 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804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t="33388" r="21757" b="30840"/>
          <a:stretch/>
        </p:blipFill>
        <p:spPr bwMode="auto">
          <a:xfrm>
            <a:off x="45720" y="1469544"/>
            <a:ext cx="901802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</p:spTree>
    <p:extLst>
      <p:ext uri="{BB962C8B-B14F-4D97-AF65-F5344CB8AC3E}">
        <p14:creationId xmlns:p14="http://schemas.microsoft.com/office/powerpoint/2010/main" val="142869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999513"/>
            <a:ext cx="1577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Bloco PID: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2" r="62529" b="30609"/>
          <a:stretch/>
        </p:blipFill>
        <p:spPr bwMode="auto">
          <a:xfrm>
            <a:off x="2139121" y="977280"/>
            <a:ext cx="4001938" cy="313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7" t="17997" r="2114" b="73918"/>
          <a:stretch/>
        </p:blipFill>
        <p:spPr bwMode="auto">
          <a:xfrm>
            <a:off x="1375126" y="4441958"/>
            <a:ext cx="6833416" cy="133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45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5" t="30569" r="32137" b="24553"/>
          <a:stretch/>
        </p:blipFill>
        <p:spPr bwMode="auto">
          <a:xfrm>
            <a:off x="1331640" y="689248"/>
            <a:ext cx="6768752" cy="510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</p:spTree>
    <p:extLst>
      <p:ext uri="{BB962C8B-B14F-4D97-AF65-F5344CB8AC3E}">
        <p14:creationId xmlns:p14="http://schemas.microsoft.com/office/powerpoint/2010/main" val="118848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8" t="24064" r="31856" b="38944"/>
          <a:stretch/>
        </p:blipFill>
        <p:spPr bwMode="auto">
          <a:xfrm>
            <a:off x="611560" y="1340768"/>
            <a:ext cx="774584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</p:spTree>
    <p:extLst>
      <p:ext uri="{BB962C8B-B14F-4D97-AF65-F5344CB8AC3E}">
        <p14:creationId xmlns:p14="http://schemas.microsoft.com/office/powerpoint/2010/main" val="214368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7" t="17560" r="20586" b="47752"/>
          <a:stretch/>
        </p:blipFill>
        <p:spPr bwMode="auto">
          <a:xfrm>
            <a:off x="611560" y="1230640"/>
            <a:ext cx="803148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</p:spTree>
    <p:extLst>
      <p:ext uri="{BB962C8B-B14F-4D97-AF65-F5344CB8AC3E}">
        <p14:creationId xmlns:p14="http://schemas.microsoft.com/office/powerpoint/2010/main" val="246008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8" t="26450" r="16252" b="27588"/>
          <a:stretch/>
        </p:blipFill>
        <p:spPr bwMode="auto">
          <a:xfrm>
            <a:off x="251520" y="1124744"/>
            <a:ext cx="8769444" cy="335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</p:spTree>
    <p:extLst>
      <p:ext uri="{BB962C8B-B14F-4D97-AF65-F5344CB8AC3E}">
        <p14:creationId xmlns:p14="http://schemas.microsoft.com/office/powerpoint/2010/main" val="95427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22086" y="620688"/>
            <a:ext cx="3934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Outra opção de função custo...</a:t>
            </a:r>
            <a:endParaRPr lang="pt-BR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9" t="34472" r="18243" b="32764"/>
          <a:stretch/>
        </p:blipFill>
        <p:spPr bwMode="auto">
          <a:xfrm>
            <a:off x="258068" y="1196752"/>
            <a:ext cx="8585800" cy="230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t="23631" r="17892" b="21517"/>
          <a:stretch/>
        </p:blipFill>
        <p:spPr bwMode="auto">
          <a:xfrm>
            <a:off x="1056888" y="3429000"/>
            <a:ext cx="6899488" cy="332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</p:spTree>
    <p:extLst>
      <p:ext uri="{BB962C8B-B14F-4D97-AF65-F5344CB8AC3E}">
        <p14:creationId xmlns:p14="http://schemas.microsoft.com/office/powerpoint/2010/main" val="64563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07451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19) Escolhendo entre as duas ferramentas</a:t>
            </a:r>
            <a:r>
              <a:rPr lang="pt-BR" dirty="0" smtClean="0"/>
              <a:t>:</a:t>
            </a:r>
          </a:p>
          <a:p>
            <a:pPr algn="ctr"/>
            <a:r>
              <a:rPr lang="pt-BR" dirty="0" smtClean="0"/>
              <a:t> </a:t>
            </a:r>
            <a:r>
              <a:rPr lang="pt-BR" dirty="0"/>
              <a:t>MATLAB ou SIMULINK</a:t>
            </a:r>
            <a:r>
              <a:rPr lang="pt-BR" dirty="0" smtClean="0"/>
              <a:t>?</a:t>
            </a:r>
          </a:p>
        </p:txBody>
      </p:sp>
      <p:sp>
        <p:nvSpPr>
          <p:cNvPr id="4" name="Retângulo 3"/>
          <p:cNvSpPr/>
          <p:nvPr/>
        </p:nvSpPr>
        <p:spPr>
          <a:xfrm>
            <a:off x="144932" y="3573016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r>
              <a:rPr lang="pt-BR" dirty="0"/>
              <a:t>20) Revisão e recomendações finais</a:t>
            </a:r>
          </a:p>
        </p:txBody>
      </p:sp>
    </p:spTree>
    <p:extLst>
      <p:ext uri="{BB962C8B-B14F-4D97-AF65-F5344CB8AC3E}">
        <p14:creationId xmlns:p14="http://schemas.microsoft.com/office/powerpoint/2010/main" val="47931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309563"/>
            <a:ext cx="7219950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88348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SIMULINK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Carlos André Vaz Junior</a:t>
            </a:r>
          </a:p>
          <a:p>
            <a:r>
              <a:rPr lang="pt-BR" dirty="0" smtClean="0"/>
              <a:t>cavazjunior@eq.ufrj.br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782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SIMULINK - extras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Carlos André Vaz Junior</a:t>
            </a:r>
          </a:p>
          <a:p>
            <a:r>
              <a:rPr lang="pt-BR" dirty="0" smtClean="0"/>
              <a:t>cavazjunior@eq.ufrj.br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900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55" y="1359107"/>
            <a:ext cx="6286882" cy="452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32703" y="704744"/>
            <a:ext cx="2055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Switch Manual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70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6"/>
            <a:ext cx="6552728" cy="471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32703" y="704744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Switch automático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6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7488832" cy="5945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ector de seta reta 3"/>
          <p:cNvCxnSpPr/>
          <p:nvPr/>
        </p:nvCxnSpPr>
        <p:spPr>
          <a:xfrm>
            <a:off x="395536" y="4104109"/>
            <a:ext cx="108012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 flipH="1">
            <a:off x="5472100" y="2852936"/>
            <a:ext cx="2268252" cy="6076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32703" y="704744"/>
            <a:ext cx="4461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Switch automático – outra opção...</a:t>
            </a:r>
            <a:endParaRPr lang="pt-BR" dirty="0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730665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84509"/>
            <a:ext cx="2662011" cy="23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28547"/>
            <a:ext cx="6984776" cy="502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71" y="4365103"/>
            <a:ext cx="2728417" cy="243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32703" y="704744"/>
            <a:ext cx="4461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Switch automático – outra opção...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6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2" y="161602"/>
            <a:ext cx="52959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41" y="1598544"/>
            <a:ext cx="52959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2933075"/>
            <a:ext cx="52959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91" y="1454802"/>
            <a:ext cx="7128792" cy="512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11560" y="804232"/>
            <a:ext cx="1866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Bloco Lógico</a:t>
            </a:r>
            <a:endParaRPr lang="pt-BR" dirty="0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36202"/>
            <a:ext cx="3645313" cy="325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804232"/>
            <a:ext cx="1866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Bloco Lógico</a:t>
            </a:r>
            <a:endParaRPr lang="pt-BR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660601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266" y="3501008"/>
            <a:ext cx="3728293" cy="333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309563"/>
            <a:ext cx="7219950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242284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8660"/>
            <a:ext cx="7272808" cy="523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11560" y="804232"/>
            <a:ext cx="1866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Bloco Lógico</a:t>
            </a:r>
            <a:endParaRPr lang="pt-BR" dirty="0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189" y="4509119"/>
            <a:ext cx="2557181" cy="228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41" y="188640"/>
            <a:ext cx="440400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96660"/>
            <a:ext cx="5760640" cy="379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ector de seta reta 3"/>
          <p:cNvCxnSpPr/>
          <p:nvPr/>
        </p:nvCxnSpPr>
        <p:spPr>
          <a:xfrm>
            <a:off x="2771800" y="2348880"/>
            <a:ext cx="1008112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11560" y="804232"/>
            <a:ext cx="4778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Função simples definida pelo usuário</a:t>
            </a: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24000"/>
            <a:ext cx="7152050" cy="514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712167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4" t="50000" r="50000" b="13959"/>
          <a:stretch/>
        </p:blipFill>
        <p:spPr bwMode="auto">
          <a:xfrm>
            <a:off x="3515973" y="3229432"/>
            <a:ext cx="5442399" cy="342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ector de seta reta 3"/>
          <p:cNvCxnSpPr/>
          <p:nvPr/>
        </p:nvCxnSpPr>
        <p:spPr>
          <a:xfrm>
            <a:off x="1547664" y="2708920"/>
            <a:ext cx="3744416" cy="1944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>
            <a:off x="2123728" y="2708920"/>
            <a:ext cx="3168352" cy="2520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38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804232"/>
            <a:ext cx="5033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Função complexa definida pelo usuário</a:t>
            </a:r>
            <a:endParaRPr lang="pt-BR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35743"/>
            <a:ext cx="6696744" cy="481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38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454602" cy="62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38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80" b="81460"/>
          <a:stretch/>
        </p:blipFill>
        <p:spPr bwMode="auto">
          <a:xfrm>
            <a:off x="395536" y="1628799"/>
            <a:ext cx="7909803" cy="288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11560" y="804232"/>
            <a:ext cx="5033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Função complexa definida pelo usuário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729504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80" b="81460"/>
          <a:stretch/>
        </p:blipFill>
        <p:spPr bwMode="auto">
          <a:xfrm>
            <a:off x="407860" y="648278"/>
            <a:ext cx="7909803" cy="288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13" b="78095"/>
          <a:stretch/>
        </p:blipFill>
        <p:spPr bwMode="auto">
          <a:xfrm>
            <a:off x="179512" y="4291212"/>
            <a:ext cx="8496944" cy="2333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/>
          <p:nvPr/>
        </p:nvCxnSpPr>
        <p:spPr>
          <a:xfrm>
            <a:off x="4860032" y="1052736"/>
            <a:ext cx="2160240" cy="381642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/>
          <p:cNvCxnSpPr/>
          <p:nvPr/>
        </p:nvCxnSpPr>
        <p:spPr>
          <a:xfrm flipH="1" flipV="1">
            <a:off x="5436096" y="1052736"/>
            <a:ext cx="2232248" cy="381642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38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19241" y="725895"/>
            <a:ext cx="3070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Criar subsistema!</a:t>
            </a:r>
            <a:endParaRPr lang="pt-BR" sz="3200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6" b="8607"/>
          <a:stretch/>
        </p:blipFill>
        <p:spPr bwMode="auto">
          <a:xfrm>
            <a:off x="755576" y="1916832"/>
            <a:ext cx="7737792" cy="483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e 2"/>
          <p:cNvSpPr/>
          <p:nvPr/>
        </p:nvSpPr>
        <p:spPr>
          <a:xfrm>
            <a:off x="467544" y="3356992"/>
            <a:ext cx="1440160" cy="144016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877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t="31967" r="79723" b="13114"/>
          <a:stretch/>
        </p:blipFill>
        <p:spPr bwMode="auto">
          <a:xfrm>
            <a:off x="251520" y="319875"/>
            <a:ext cx="3888432" cy="631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t="31353" r="86905" b="47746"/>
          <a:stretch/>
        </p:blipFill>
        <p:spPr bwMode="auto">
          <a:xfrm>
            <a:off x="6372200" y="2348880"/>
            <a:ext cx="2545479" cy="279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ta para a direita 1"/>
          <p:cNvSpPr/>
          <p:nvPr/>
        </p:nvSpPr>
        <p:spPr>
          <a:xfrm>
            <a:off x="4355976" y="3356992"/>
            <a:ext cx="1656184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857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309563"/>
            <a:ext cx="7219950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13694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99792" y="725895"/>
            <a:ext cx="3756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Máscara subsistema!</a:t>
            </a:r>
            <a:endParaRPr lang="pt-BR" sz="3200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t="31968" r="86673" b="48565"/>
          <a:stretch/>
        </p:blipFill>
        <p:spPr bwMode="auto">
          <a:xfrm>
            <a:off x="539552" y="2365623"/>
            <a:ext cx="2736304" cy="254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" t="22746" r="72465" b="13524"/>
          <a:stretch/>
        </p:blipFill>
        <p:spPr bwMode="auto">
          <a:xfrm>
            <a:off x="4716016" y="1484784"/>
            <a:ext cx="3744416" cy="524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18490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5"/>
            <a:ext cx="6480720" cy="530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37702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6840760" cy="559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2345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42" b="37705"/>
          <a:stretch/>
        </p:blipFill>
        <p:spPr bwMode="auto">
          <a:xfrm>
            <a:off x="827584" y="476672"/>
            <a:ext cx="7272808" cy="594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01677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91680" y="786845"/>
            <a:ext cx="6043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Colocando imagem em um bloco!!!</a:t>
            </a:r>
            <a:endParaRPr lang="pt-BR" sz="3200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8" r="85630" b="51844"/>
          <a:stretch/>
        </p:blipFill>
        <p:spPr bwMode="auto">
          <a:xfrm>
            <a:off x="395536" y="2204864"/>
            <a:ext cx="3119152" cy="29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6" t="35502" r="44785" b="37244"/>
          <a:stretch/>
        </p:blipFill>
        <p:spPr bwMode="auto">
          <a:xfrm>
            <a:off x="4283967" y="2183182"/>
            <a:ext cx="4141399" cy="297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3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6552728" cy="563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45183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02" b="45835"/>
          <a:stretch/>
        </p:blipFill>
        <p:spPr bwMode="auto">
          <a:xfrm>
            <a:off x="755576" y="620688"/>
            <a:ext cx="739414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H="1">
            <a:off x="1763688" y="1700808"/>
            <a:ext cx="6840760" cy="1944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02201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908720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Escrevendo as portas</a:t>
            </a:r>
            <a:endParaRPr lang="pt-BR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5" t="34836" r="45300" b="37705"/>
          <a:stretch/>
        </p:blipFill>
        <p:spPr bwMode="auto">
          <a:xfrm>
            <a:off x="1403648" y="1373627"/>
            <a:ext cx="6840760" cy="526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e 2"/>
          <p:cNvSpPr/>
          <p:nvPr/>
        </p:nvSpPr>
        <p:spPr>
          <a:xfrm>
            <a:off x="6084168" y="2204864"/>
            <a:ext cx="1368152" cy="12241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6156176" y="4077072"/>
            <a:ext cx="1368152" cy="12241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1979712" y="2132856"/>
            <a:ext cx="1368152" cy="38164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772972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79"/>
            <a:ext cx="7344816" cy="600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7491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67744" y="687450"/>
            <a:ext cx="435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Verificando uma máscara</a:t>
            </a:r>
            <a:endParaRPr lang="pt-BR" sz="3200" dirty="0"/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" t="27254" r="71889" b="19672"/>
          <a:stretch/>
        </p:blipFill>
        <p:spPr bwMode="auto">
          <a:xfrm>
            <a:off x="2123728" y="1772816"/>
            <a:ext cx="4248472" cy="495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ector de seta reta 3"/>
          <p:cNvCxnSpPr/>
          <p:nvPr/>
        </p:nvCxnSpPr>
        <p:spPr>
          <a:xfrm flipH="1">
            <a:off x="4446898" y="2708920"/>
            <a:ext cx="3653494" cy="280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237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309563"/>
            <a:ext cx="7219950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132509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900009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Saturador</a:t>
            </a:r>
            <a:endParaRPr lang="pt-BR" sz="3200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10656" r="60945" b="66189"/>
          <a:stretch/>
        </p:blipFill>
        <p:spPr bwMode="auto">
          <a:xfrm>
            <a:off x="1754105" y="1988840"/>
            <a:ext cx="6552728" cy="377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26337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06550"/>
            <a:ext cx="7056784" cy="534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0435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 t="39391" r="41917" b="27650"/>
          <a:stretch/>
        </p:blipFill>
        <p:spPr bwMode="auto">
          <a:xfrm>
            <a:off x="1314535" y="1988840"/>
            <a:ext cx="6192688" cy="307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899592" y="900009"/>
            <a:ext cx="6315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Recebendo Série Temporal (via .</a:t>
            </a:r>
            <a:r>
              <a:rPr lang="pt-BR" sz="3200" dirty="0" err="1" smtClean="0"/>
              <a:t>mat</a:t>
            </a:r>
            <a:r>
              <a:rPr lang="pt-BR" sz="3200" dirty="0" smtClean="0"/>
              <a:t>)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92159767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900009"/>
            <a:ext cx="6315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Recebendo Série Temporal (via .</a:t>
            </a:r>
            <a:r>
              <a:rPr lang="pt-BR" sz="3200" dirty="0" err="1" smtClean="0"/>
              <a:t>mat</a:t>
            </a:r>
            <a:r>
              <a:rPr lang="pt-BR" sz="3200" dirty="0" smtClean="0"/>
              <a:t>)</a:t>
            </a:r>
            <a:endParaRPr lang="pt-BR" sz="3200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7" b="58638"/>
          <a:stretch/>
        </p:blipFill>
        <p:spPr bwMode="auto">
          <a:xfrm>
            <a:off x="323528" y="2276872"/>
            <a:ext cx="395872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2" r="81798" b="52506"/>
          <a:stretch/>
        </p:blipFill>
        <p:spPr bwMode="auto">
          <a:xfrm>
            <a:off x="4716016" y="1984082"/>
            <a:ext cx="423150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0435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28" b="73180"/>
          <a:stretch/>
        </p:blipFill>
        <p:spPr bwMode="auto">
          <a:xfrm>
            <a:off x="3283462" y="3861048"/>
            <a:ext cx="5710638" cy="289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2" r="81798" b="52506"/>
          <a:stretch/>
        </p:blipFill>
        <p:spPr bwMode="auto">
          <a:xfrm>
            <a:off x="144016" y="110311"/>
            <a:ext cx="3419872" cy="354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ector de seta reta 4"/>
          <p:cNvCxnSpPr/>
          <p:nvPr/>
        </p:nvCxnSpPr>
        <p:spPr>
          <a:xfrm>
            <a:off x="1187624" y="2780928"/>
            <a:ext cx="2376264" cy="3600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0435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t="12795" r="2763" b="63321"/>
          <a:stretch/>
        </p:blipFill>
        <p:spPr bwMode="auto">
          <a:xfrm>
            <a:off x="210132" y="1628800"/>
            <a:ext cx="8748464" cy="143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9" t="12948" r="13939" b="65300"/>
          <a:stretch/>
        </p:blipFill>
        <p:spPr bwMode="auto">
          <a:xfrm>
            <a:off x="200664" y="4293096"/>
            <a:ext cx="8754255" cy="152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859817" y="3321858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(...)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8260435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2708920"/>
            <a:ext cx="57095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Tempo: --------------------------------------------</a:t>
            </a:r>
          </a:p>
          <a:p>
            <a:endParaRPr lang="pt-BR" dirty="0"/>
          </a:p>
          <a:p>
            <a:r>
              <a:rPr lang="pt-BR" dirty="0" smtClean="0"/>
              <a:t>Valor:    --------------------------------------------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915816" y="1141377"/>
            <a:ext cx="3095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Formato Linha!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16938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6552728" cy="471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57" y="2636912"/>
            <a:ext cx="5388415" cy="392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t="40490" r="41370" b="26539"/>
          <a:stretch/>
        </p:blipFill>
        <p:spPr bwMode="auto">
          <a:xfrm>
            <a:off x="899592" y="2420888"/>
            <a:ext cx="6912768" cy="299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34897" y="885018"/>
            <a:ext cx="8253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Recebendo Série Temporal (via </a:t>
            </a:r>
            <a:r>
              <a:rPr lang="pt-BR" sz="3200" dirty="0" err="1" smtClean="0"/>
              <a:t>from</a:t>
            </a:r>
            <a:r>
              <a:rPr lang="pt-BR" sz="3200" dirty="0" smtClean="0"/>
              <a:t> </a:t>
            </a:r>
            <a:r>
              <a:rPr lang="pt-BR" sz="3200" dirty="0" err="1" smtClean="0"/>
              <a:t>workspace</a:t>
            </a:r>
            <a:r>
              <a:rPr lang="pt-BR" sz="3200" dirty="0" smtClean="0"/>
              <a:t>)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1683970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4897" y="885018"/>
            <a:ext cx="8253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Recebendo Série Temporal (via </a:t>
            </a:r>
            <a:r>
              <a:rPr lang="pt-BR" sz="3200" dirty="0" err="1" smtClean="0"/>
              <a:t>from</a:t>
            </a:r>
            <a:r>
              <a:rPr lang="pt-BR" sz="3200" dirty="0" smtClean="0"/>
              <a:t> </a:t>
            </a:r>
            <a:r>
              <a:rPr lang="pt-BR" sz="3200" dirty="0" err="1" smtClean="0"/>
              <a:t>workspace</a:t>
            </a:r>
            <a:r>
              <a:rPr lang="pt-BR" sz="3200" dirty="0" smtClean="0"/>
              <a:t>)</a:t>
            </a:r>
            <a:endParaRPr lang="pt-BR" sz="3200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97" b="67586"/>
          <a:stretch/>
        </p:blipFill>
        <p:spPr bwMode="auto">
          <a:xfrm>
            <a:off x="434897" y="1811672"/>
            <a:ext cx="4067944" cy="391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444207" y="5157192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Linha!</a:t>
            </a:r>
            <a:endParaRPr lang="pt-BR" dirty="0"/>
          </a:p>
        </p:txBody>
      </p:sp>
      <p:cxnSp>
        <p:nvCxnSpPr>
          <p:cNvPr id="5" name="Conector de seta reta 4"/>
          <p:cNvCxnSpPr/>
          <p:nvPr/>
        </p:nvCxnSpPr>
        <p:spPr>
          <a:xfrm flipH="1" flipV="1">
            <a:off x="4283968" y="5013176"/>
            <a:ext cx="2016224" cy="3748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6300192" y="3768404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Coluna</a:t>
            </a:r>
            <a:endParaRPr lang="pt-BR" dirty="0"/>
          </a:p>
        </p:txBody>
      </p:sp>
      <p:cxnSp>
        <p:nvCxnSpPr>
          <p:cNvPr id="8" name="Conector de seta reta 7"/>
          <p:cNvCxnSpPr/>
          <p:nvPr/>
        </p:nvCxnSpPr>
        <p:spPr>
          <a:xfrm flipH="1">
            <a:off x="4275968" y="4005064"/>
            <a:ext cx="1880208" cy="6588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1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309563"/>
            <a:ext cx="7219950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406746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0" b="25930"/>
          <a:stretch/>
        </p:blipFill>
        <p:spPr bwMode="auto">
          <a:xfrm>
            <a:off x="169393" y="620964"/>
            <a:ext cx="3894503" cy="379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50" y="2708920"/>
            <a:ext cx="4469971" cy="399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55192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6" b="25930"/>
          <a:stretch/>
        </p:blipFill>
        <p:spPr bwMode="auto">
          <a:xfrm>
            <a:off x="179512" y="548680"/>
            <a:ext cx="3960440" cy="378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624" y="2564904"/>
            <a:ext cx="4647807" cy="415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63023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1484784"/>
            <a:ext cx="2223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err="1" smtClean="0"/>
              <a:t>From</a:t>
            </a:r>
            <a:r>
              <a:rPr lang="pt-BR" sz="4000" dirty="0" smtClean="0"/>
              <a:t> File</a:t>
            </a:r>
            <a:endParaRPr lang="pt-BR" sz="4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3266583" y="2924944"/>
            <a:ext cx="64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err="1" smtClean="0"/>
              <a:t>vs</a:t>
            </a:r>
            <a:endParaRPr lang="pt-BR" sz="4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4633100" y="4377298"/>
            <a:ext cx="3683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err="1" smtClean="0"/>
              <a:t>From</a:t>
            </a:r>
            <a:r>
              <a:rPr lang="pt-BR" sz="4000" dirty="0" smtClean="0"/>
              <a:t> </a:t>
            </a:r>
            <a:r>
              <a:rPr lang="pt-BR" sz="4000" dirty="0" err="1" smtClean="0"/>
              <a:t>Workspace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2940016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692696"/>
            <a:ext cx="5442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Executando o </a:t>
            </a:r>
            <a:r>
              <a:rPr lang="pt-BR" dirty="0" err="1" smtClean="0"/>
              <a:t>Simulink</a:t>
            </a:r>
            <a:r>
              <a:rPr lang="pt-BR" dirty="0" smtClean="0"/>
              <a:t> a partir do </a:t>
            </a:r>
            <a:r>
              <a:rPr lang="pt-BR" dirty="0" err="1" smtClean="0"/>
              <a:t>Matlab</a:t>
            </a:r>
            <a:r>
              <a:rPr lang="pt-BR" dirty="0" smtClean="0"/>
              <a:t>:</a:t>
            </a:r>
            <a:endParaRPr lang="pt-BR" dirty="0"/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1428378"/>
            <a:ext cx="7344816" cy="528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57671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69" b="57994"/>
          <a:stretch/>
        </p:blipFill>
        <p:spPr bwMode="auto">
          <a:xfrm>
            <a:off x="179511" y="832148"/>
            <a:ext cx="8869011" cy="461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24380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7453"/>
          <a:stretch/>
        </p:blipFill>
        <p:spPr bwMode="auto">
          <a:xfrm>
            <a:off x="395536" y="558602"/>
            <a:ext cx="8279748" cy="380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3247063"/>
            <a:ext cx="3995936" cy="357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88232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27" y="529630"/>
            <a:ext cx="7606925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H="1" flipV="1">
            <a:off x="6354660" y="2780928"/>
            <a:ext cx="172819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64115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34" b="57453"/>
          <a:stretch/>
        </p:blipFill>
        <p:spPr bwMode="auto">
          <a:xfrm>
            <a:off x="179512" y="836712"/>
            <a:ext cx="869599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H="1" flipV="1">
            <a:off x="827584" y="3573016"/>
            <a:ext cx="172819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51302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70" y="476672"/>
            <a:ext cx="7704856" cy="55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H="1" flipV="1">
            <a:off x="4283968" y="4941168"/>
            <a:ext cx="172819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de seta reta 3"/>
          <p:cNvCxnSpPr/>
          <p:nvPr/>
        </p:nvCxnSpPr>
        <p:spPr>
          <a:xfrm flipH="1" flipV="1">
            <a:off x="6539830" y="2636912"/>
            <a:ext cx="172819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41701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66" b="55826"/>
          <a:stretch/>
        </p:blipFill>
        <p:spPr bwMode="auto">
          <a:xfrm>
            <a:off x="251519" y="692696"/>
            <a:ext cx="851814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H="1" flipV="1">
            <a:off x="2627784" y="3501008"/>
            <a:ext cx="172819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de seta reta 3"/>
          <p:cNvCxnSpPr/>
          <p:nvPr/>
        </p:nvCxnSpPr>
        <p:spPr>
          <a:xfrm flipH="1" flipV="1">
            <a:off x="755576" y="3573016"/>
            <a:ext cx="172819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748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77" b="79219"/>
          <a:stretch/>
        </p:blipFill>
        <p:spPr bwMode="auto">
          <a:xfrm>
            <a:off x="290929" y="766639"/>
            <a:ext cx="2868003" cy="270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037" y="2708224"/>
            <a:ext cx="52959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03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5522" y="764704"/>
            <a:ext cx="1864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Melhor...</a:t>
            </a:r>
            <a:endParaRPr lang="pt-BR" sz="3600" dirty="0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1" b="60434"/>
          <a:stretch/>
        </p:blipFill>
        <p:spPr bwMode="auto">
          <a:xfrm>
            <a:off x="169217" y="1633363"/>
            <a:ext cx="8651255" cy="471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00396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1" b="60434"/>
          <a:stretch/>
        </p:blipFill>
        <p:spPr bwMode="auto">
          <a:xfrm>
            <a:off x="169217" y="1633363"/>
            <a:ext cx="8651255" cy="471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636118" y="536476"/>
            <a:ext cx="5481244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dirty="0" smtClean="0"/>
              <a:t>A variável Y está apenas marcando espaço.</a:t>
            </a:r>
          </a:p>
          <a:p>
            <a:r>
              <a:rPr lang="pt-BR" dirty="0" smtClean="0"/>
              <a:t>Os dados são recebidos por T e X.</a:t>
            </a:r>
          </a:p>
        </p:txBody>
      </p:sp>
      <p:cxnSp>
        <p:nvCxnSpPr>
          <p:cNvPr id="5" name="Conector de seta reta 4"/>
          <p:cNvCxnSpPr/>
          <p:nvPr/>
        </p:nvCxnSpPr>
        <p:spPr>
          <a:xfrm flipH="1">
            <a:off x="3059832" y="1367473"/>
            <a:ext cx="792088" cy="285361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37283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r="52676" b="57182"/>
          <a:stretch/>
        </p:blipFill>
        <p:spPr bwMode="auto">
          <a:xfrm>
            <a:off x="175320" y="1717576"/>
            <a:ext cx="865827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35522" y="764704"/>
            <a:ext cx="4544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Especificando o tempo: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32042358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2156" y="834802"/>
            <a:ext cx="5008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Enviando e recebendo dados:</a:t>
            </a:r>
            <a:endParaRPr lang="pt-BR" sz="3200" dirty="0"/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840760" cy="492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ector de seta reta 3"/>
          <p:cNvCxnSpPr/>
          <p:nvPr/>
        </p:nvCxnSpPr>
        <p:spPr>
          <a:xfrm flipH="1">
            <a:off x="2646207" y="1628800"/>
            <a:ext cx="1709769" cy="194421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40391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7" t="46070" r="45388" b="46627"/>
          <a:stretch/>
        </p:blipFill>
        <p:spPr bwMode="auto">
          <a:xfrm>
            <a:off x="323528" y="921668"/>
            <a:ext cx="8507100" cy="106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2" y="2204864"/>
            <a:ext cx="860045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50117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OPC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Carlos André Vaz Junior</a:t>
            </a:r>
          </a:p>
          <a:p>
            <a:r>
              <a:rPr lang="pt-BR" dirty="0" smtClean="0"/>
              <a:t>cavazjunior@eq.ufrj.br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772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1069935"/>
            <a:ext cx="6726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OPC - OLE </a:t>
            </a:r>
            <a:r>
              <a:rPr lang="pt-BR" sz="4000" dirty="0"/>
              <a:t>for </a:t>
            </a:r>
            <a:r>
              <a:rPr lang="pt-BR" sz="4000" dirty="0" err="1"/>
              <a:t>Process</a:t>
            </a:r>
            <a:r>
              <a:rPr lang="pt-BR" sz="4000" dirty="0"/>
              <a:t> </a:t>
            </a:r>
            <a:r>
              <a:rPr lang="pt-BR" sz="4000" dirty="0" err="1"/>
              <a:t>Control</a:t>
            </a:r>
            <a:endParaRPr lang="pt-BR" sz="40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131039" y="3296479"/>
            <a:ext cx="2089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 smtClean="0"/>
              <a:t>Caso 1</a:t>
            </a: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314546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738571"/>
            <a:ext cx="6726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OPC - OLE </a:t>
            </a:r>
            <a:r>
              <a:rPr lang="pt-BR" sz="4000" dirty="0"/>
              <a:t>for </a:t>
            </a:r>
            <a:r>
              <a:rPr lang="pt-BR" sz="4000" dirty="0" err="1"/>
              <a:t>Process</a:t>
            </a:r>
            <a:r>
              <a:rPr lang="pt-BR" sz="4000" dirty="0"/>
              <a:t> </a:t>
            </a:r>
            <a:r>
              <a:rPr lang="pt-BR" sz="4000" dirty="0" err="1"/>
              <a:t>Control</a:t>
            </a:r>
            <a:endParaRPr lang="pt-BR" sz="4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1721286" y="2061168"/>
            <a:ext cx="2279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MATLAB 2008a</a:t>
            </a:r>
            <a:endParaRPr lang="pt-BR" dirty="0"/>
          </a:p>
        </p:txBody>
      </p:sp>
      <p:cxnSp>
        <p:nvCxnSpPr>
          <p:cNvPr id="7" name="Conector de seta reta 6"/>
          <p:cNvCxnSpPr/>
          <p:nvPr/>
        </p:nvCxnSpPr>
        <p:spPr>
          <a:xfrm>
            <a:off x="4006790" y="2800869"/>
            <a:ext cx="2088232" cy="14825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 flipV="1">
            <a:off x="3563888" y="3156097"/>
            <a:ext cx="2088232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6444208" y="4653777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iFIX</a:t>
            </a:r>
            <a:r>
              <a:rPr lang="pt-BR" dirty="0" smtClean="0"/>
              <a:t> 4.5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70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44772"/>
            <a:ext cx="7554022" cy="464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6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10" b="69534"/>
          <a:stretch>
            <a:fillRect/>
          </a:stretch>
        </p:blipFill>
        <p:spPr bwMode="auto">
          <a:xfrm>
            <a:off x="179512" y="548680"/>
            <a:ext cx="353766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840" y="1455431"/>
            <a:ext cx="4949798" cy="458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6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15" y="969897"/>
            <a:ext cx="3176593" cy="421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123" y="1340768"/>
            <a:ext cx="4427292" cy="318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ta em curva para cima 2"/>
          <p:cNvSpPr/>
          <p:nvPr/>
        </p:nvSpPr>
        <p:spPr>
          <a:xfrm>
            <a:off x="1979712" y="3075837"/>
            <a:ext cx="2952328" cy="56069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836712"/>
            <a:ext cx="81369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Dentre os diversos tipos existentes, os mais comuns são:</a:t>
            </a:r>
          </a:p>
          <a:p>
            <a:r>
              <a:rPr lang="pt-BR" dirty="0"/>
              <a:t> </a:t>
            </a:r>
          </a:p>
          <a:p>
            <a:r>
              <a:rPr lang="pt-BR" dirty="0"/>
              <a:t>AI: entrada analógica (recebe informação analógica de uma porta do CLP</a:t>
            </a:r>
            <a:r>
              <a:rPr lang="pt-BR" dirty="0" smtClean="0"/>
              <a:t>)</a:t>
            </a:r>
          </a:p>
          <a:p>
            <a:endParaRPr lang="pt-BR" dirty="0"/>
          </a:p>
          <a:p>
            <a:r>
              <a:rPr lang="pt-BR" dirty="0"/>
              <a:t>AO: saída analógica (escreve informação analógica em uma porta do CLP</a:t>
            </a:r>
            <a:r>
              <a:rPr lang="pt-BR" dirty="0" smtClean="0"/>
              <a:t>)</a:t>
            </a:r>
          </a:p>
          <a:p>
            <a:endParaRPr lang="pt-BR" dirty="0"/>
          </a:p>
          <a:p>
            <a:r>
              <a:rPr lang="pt-BR" dirty="0"/>
              <a:t>DI: entrada digital (recebe informação digital do CLP)</a:t>
            </a:r>
          </a:p>
          <a:p>
            <a:r>
              <a:rPr lang="pt-BR" dirty="0"/>
              <a:t>DO: saída digital (escreve informação digital no CLP)</a:t>
            </a:r>
          </a:p>
          <a:p>
            <a:r>
              <a:rPr lang="pt-BR" dirty="0"/>
              <a:t>CA: bloco de cálculo</a:t>
            </a:r>
          </a:p>
          <a:p>
            <a:r>
              <a:rPr lang="pt-BR" dirty="0"/>
              <a:t>RM: bloco para criação de rampas no </a:t>
            </a:r>
            <a:r>
              <a:rPr lang="pt-BR" dirty="0" err="1"/>
              <a:t>iFIX</a:t>
            </a:r>
            <a:r>
              <a:rPr lang="pt-BR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26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15" b="72925"/>
          <a:stretch>
            <a:fillRect/>
          </a:stretch>
        </p:blipFill>
        <p:spPr bwMode="auto">
          <a:xfrm>
            <a:off x="179512" y="1772816"/>
            <a:ext cx="856470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6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1" t="22118" r="22465" b="19239"/>
          <a:stretch/>
        </p:blipFill>
        <p:spPr bwMode="auto">
          <a:xfrm>
            <a:off x="17475" y="764704"/>
            <a:ext cx="896146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6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t="27296" r="24307" b="52019"/>
          <a:stretch/>
        </p:blipFill>
        <p:spPr bwMode="auto">
          <a:xfrm>
            <a:off x="31637" y="936883"/>
            <a:ext cx="8862686" cy="1733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t="42010" r="15205" b="28995"/>
          <a:stretch/>
        </p:blipFill>
        <p:spPr bwMode="auto">
          <a:xfrm>
            <a:off x="246074" y="3147934"/>
            <a:ext cx="8693009" cy="203819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9426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33480" r="15205" b="21525"/>
          <a:stretch/>
        </p:blipFill>
        <p:spPr bwMode="auto">
          <a:xfrm>
            <a:off x="138313" y="476672"/>
            <a:ext cx="8772511" cy="327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reto 2"/>
          <p:cNvCxnSpPr/>
          <p:nvPr/>
        </p:nvCxnSpPr>
        <p:spPr>
          <a:xfrm>
            <a:off x="6804248" y="851703"/>
            <a:ext cx="18905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251520" y="1139735"/>
            <a:ext cx="94527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30068" r="16011" b="48708"/>
          <a:stretch/>
        </p:blipFill>
        <p:spPr bwMode="auto">
          <a:xfrm>
            <a:off x="89941" y="3949427"/>
            <a:ext cx="8789267" cy="158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309934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2" t="30495" r="16266" b="20032"/>
          <a:stretch/>
        </p:blipFill>
        <p:spPr bwMode="auto">
          <a:xfrm>
            <a:off x="44971" y="548680"/>
            <a:ext cx="8948850" cy="376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2" t="30921" r="15090" b="50000"/>
          <a:stretch/>
        </p:blipFill>
        <p:spPr bwMode="auto">
          <a:xfrm>
            <a:off x="56189" y="4797152"/>
            <a:ext cx="9046399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14390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4" t="37959" r="15436" b="31020"/>
          <a:stretch/>
        </p:blipFill>
        <p:spPr bwMode="auto">
          <a:xfrm>
            <a:off x="35496" y="1469035"/>
            <a:ext cx="9045495" cy="230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70710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 t="26869" r="14629" b="13209"/>
          <a:stretch/>
        </p:blipFill>
        <p:spPr bwMode="auto">
          <a:xfrm>
            <a:off x="104931" y="914399"/>
            <a:ext cx="8798506" cy="431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84762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2" t="29854" r="51496" b="56711"/>
          <a:stretch/>
        </p:blipFill>
        <p:spPr bwMode="auto">
          <a:xfrm>
            <a:off x="1187623" y="1988840"/>
            <a:ext cx="5952667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65356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0" t="31348" r="25344" b="15980"/>
          <a:stretch/>
        </p:blipFill>
        <p:spPr bwMode="auto">
          <a:xfrm>
            <a:off x="185673" y="1028308"/>
            <a:ext cx="8637126" cy="441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675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704856" cy="55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221457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6" t="44355" r="38247" b="41357"/>
          <a:stretch/>
        </p:blipFill>
        <p:spPr bwMode="auto">
          <a:xfrm>
            <a:off x="587741" y="1007766"/>
            <a:ext cx="7451863" cy="1371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0" t="31774" r="34561" b="50740"/>
          <a:stretch/>
        </p:blipFill>
        <p:spPr bwMode="auto">
          <a:xfrm>
            <a:off x="503944" y="3468384"/>
            <a:ext cx="809914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6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30495" r="15436" b="21738"/>
          <a:stretch/>
        </p:blipFill>
        <p:spPr bwMode="auto">
          <a:xfrm>
            <a:off x="155417" y="1271427"/>
            <a:ext cx="886823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37568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6" t="24097" r="15320" b="29841"/>
          <a:stretch/>
        </p:blipFill>
        <p:spPr bwMode="auto">
          <a:xfrm>
            <a:off x="179511" y="980728"/>
            <a:ext cx="882131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50523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t="36892" r="15551" b="23871"/>
          <a:stretch/>
        </p:blipFill>
        <p:spPr bwMode="auto">
          <a:xfrm>
            <a:off x="251520" y="1700808"/>
            <a:ext cx="8499424" cy="275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19034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8" t="42010" r="34561" b="41357"/>
          <a:stretch/>
        </p:blipFill>
        <p:spPr bwMode="auto">
          <a:xfrm>
            <a:off x="395536" y="836712"/>
            <a:ext cx="8238451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6" t="40031" r="34331" b="39711"/>
          <a:stretch/>
        </p:blipFill>
        <p:spPr bwMode="auto">
          <a:xfrm>
            <a:off x="359670" y="3440240"/>
            <a:ext cx="8357621" cy="200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6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6" t="34333" r="15781" b="17686"/>
          <a:stretch/>
        </p:blipFill>
        <p:spPr bwMode="auto">
          <a:xfrm>
            <a:off x="12047" y="1196752"/>
            <a:ext cx="912389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12917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6" t="24736" r="15551" b="22164"/>
          <a:stretch/>
        </p:blipFill>
        <p:spPr bwMode="auto">
          <a:xfrm>
            <a:off x="179511" y="908720"/>
            <a:ext cx="876068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387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t="27083" r="36058" b="33893"/>
          <a:stretch/>
        </p:blipFill>
        <p:spPr bwMode="auto">
          <a:xfrm>
            <a:off x="755576" y="1124744"/>
            <a:ext cx="7393949" cy="347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7351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30281" r="24768" b="45622"/>
          <a:stretch/>
        </p:blipFill>
        <p:spPr bwMode="auto">
          <a:xfrm>
            <a:off x="107503" y="2204864"/>
            <a:ext cx="860016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6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9" t="29215" r="15205" b="27922"/>
          <a:stretch/>
        </p:blipFill>
        <p:spPr bwMode="auto">
          <a:xfrm>
            <a:off x="0" y="476672"/>
            <a:ext cx="880217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19289" y="4359470"/>
            <a:ext cx="5682966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i="1" dirty="0" smtClean="0"/>
              <a:t>Note: caso o comando ‘</a:t>
            </a:r>
            <a:r>
              <a:rPr lang="pt-BR" i="1" dirty="0" err="1" smtClean="0"/>
              <a:t>read</a:t>
            </a:r>
            <a:r>
              <a:rPr lang="pt-BR" i="1" dirty="0" smtClean="0"/>
              <a:t>’ entre em falha,</a:t>
            </a:r>
          </a:p>
          <a:p>
            <a:r>
              <a:rPr lang="pt-BR" i="1" dirty="0" smtClean="0"/>
              <a:t>verifique qual (</a:t>
            </a:r>
            <a:r>
              <a:rPr lang="pt-BR" i="1" dirty="0" err="1" smtClean="0"/>
              <a:t>which</a:t>
            </a:r>
            <a:r>
              <a:rPr lang="pt-BR" i="1" dirty="0" smtClean="0"/>
              <a:t>) está sendo executado.</a:t>
            </a:r>
          </a:p>
          <a:p>
            <a:r>
              <a:rPr lang="pt-BR" i="1" dirty="0" smtClean="0"/>
              <a:t>Existe conflito com o comando de mesmo</a:t>
            </a:r>
          </a:p>
          <a:p>
            <a:r>
              <a:rPr lang="pt-BR" i="1" dirty="0" smtClean="0"/>
              <a:t>nome da toolbox </a:t>
            </a:r>
            <a:r>
              <a:rPr lang="pt-BR" i="1" dirty="0" err="1" smtClean="0"/>
              <a:t>Images</a:t>
            </a:r>
            <a:r>
              <a:rPr lang="pt-BR" i="1" dirty="0" smtClean="0"/>
              <a:t>.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39426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8" name="Group 14"/>
          <p:cNvGrpSpPr>
            <a:grpSpLocks/>
          </p:cNvGrpSpPr>
          <p:nvPr/>
        </p:nvGrpSpPr>
        <p:grpSpPr bwMode="auto">
          <a:xfrm>
            <a:off x="323528" y="851520"/>
            <a:ext cx="8496944" cy="4665712"/>
            <a:chOff x="624" y="864"/>
            <a:chExt cx="4512" cy="2280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2" t="5434" r="24271" b="75021"/>
            <a:stretch>
              <a:fillRect/>
            </a:stretch>
          </p:blipFill>
          <p:spPr bwMode="auto">
            <a:xfrm>
              <a:off x="2784" y="960"/>
              <a:ext cx="2352" cy="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00" t="42000" r="22000" b="24667"/>
            <a:stretch>
              <a:fillRect/>
            </a:stretch>
          </p:blipFill>
          <p:spPr bwMode="auto">
            <a:xfrm>
              <a:off x="3072" y="1920"/>
              <a:ext cx="1968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7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83" t="21333" r="22501" b="15334"/>
            <a:stretch>
              <a:fillRect/>
            </a:stretch>
          </p:blipFill>
          <p:spPr bwMode="auto">
            <a:xfrm>
              <a:off x="624" y="864"/>
              <a:ext cx="1940" cy="2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39" y="590707"/>
            <a:ext cx="7560840" cy="543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52377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504" y="692696"/>
            <a:ext cx="286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Em caso de conflito...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592110" y="1473814"/>
            <a:ext cx="815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Remova temporariamente a Toolbox </a:t>
            </a:r>
            <a:r>
              <a:rPr lang="pt-BR" dirty="0" err="1" smtClean="0"/>
              <a:t>Images</a:t>
            </a:r>
            <a:r>
              <a:rPr lang="pt-BR" dirty="0" smtClean="0"/>
              <a:t> da lista de path:</a:t>
            </a:r>
            <a:endParaRPr lang="pt-BR" dirty="0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82432" b="44792"/>
          <a:stretch/>
        </p:blipFill>
        <p:spPr bwMode="auto">
          <a:xfrm>
            <a:off x="396947" y="2008955"/>
            <a:ext cx="2575444" cy="454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442" y="2780928"/>
            <a:ext cx="5984158" cy="290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09843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35399" r="15436" b="20885"/>
          <a:stretch/>
        </p:blipFill>
        <p:spPr bwMode="auto">
          <a:xfrm>
            <a:off x="89941" y="959369"/>
            <a:ext cx="8892312" cy="323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853670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6" t="28362" r="14283" b="42210"/>
          <a:stretch/>
        </p:blipFill>
        <p:spPr bwMode="auto">
          <a:xfrm>
            <a:off x="113482" y="910376"/>
            <a:ext cx="8947177" cy="215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1" t="32994" r="14861" b="36299"/>
          <a:stretch/>
        </p:blipFill>
        <p:spPr bwMode="auto">
          <a:xfrm>
            <a:off x="148520" y="3645024"/>
            <a:ext cx="8949261" cy="228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38519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1" t="47128" r="14514" b="18539"/>
          <a:stretch/>
        </p:blipFill>
        <p:spPr bwMode="auto">
          <a:xfrm>
            <a:off x="291068" y="1735663"/>
            <a:ext cx="8529404" cy="241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419684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1" t="26016" r="13823" b="17899"/>
          <a:stretch/>
        </p:blipFill>
        <p:spPr bwMode="auto">
          <a:xfrm>
            <a:off x="104931" y="1124262"/>
            <a:ext cx="8881532" cy="406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7128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1" t="38811" r="16473" b="40717"/>
          <a:stretch/>
        </p:blipFill>
        <p:spPr bwMode="auto">
          <a:xfrm>
            <a:off x="26667" y="1196752"/>
            <a:ext cx="9043003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46642" r="15432" b="33526"/>
          <a:stretch/>
        </p:blipFill>
        <p:spPr bwMode="auto">
          <a:xfrm>
            <a:off x="35496" y="3651990"/>
            <a:ext cx="9128993" cy="1505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09170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42223" r="49999" b="44982"/>
          <a:stretch/>
        </p:blipFill>
        <p:spPr bwMode="auto">
          <a:xfrm>
            <a:off x="899592" y="2068642"/>
            <a:ext cx="6588882" cy="1432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6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4" t="36892" r="23270" b="43276"/>
          <a:stretch/>
        </p:blipFill>
        <p:spPr bwMode="auto">
          <a:xfrm>
            <a:off x="153700" y="2458134"/>
            <a:ext cx="8738780" cy="161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6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5" t="28361" r="24422" b="9157"/>
          <a:stretch/>
        </p:blipFill>
        <p:spPr bwMode="auto">
          <a:xfrm>
            <a:off x="119921" y="599606"/>
            <a:ext cx="8862156" cy="527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6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28149" r="15206" b="52659"/>
          <a:stretch/>
        </p:blipFill>
        <p:spPr bwMode="auto">
          <a:xfrm>
            <a:off x="119921" y="1154242"/>
            <a:ext cx="8939969" cy="142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1" t="33420" r="15507" b="30754"/>
          <a:stretch/>
        </p:blipFill>
        <p:spPr bwMode="auto">
          <a:xfrm>
            <a:off x="119921" y="3068960"/>
            <a:ext cx="885544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079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39" y="590707"/>
            <a:ext cx="7560840" cy="543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53" y="138608"/>
            <a:ext cx="4371975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ector de seta reta 3"/>
          <p:cNvCxnSpPr/>
          <p:nvPr/>
        </p:nvCxnSpPr>
        <p:spPr>
          <a:xfrm flipV="1">
            <a:off x="1619672" y="1916832"/>
            <a:ext cx="172819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23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6" t="40944" r="23847" b="31547"/>
          <a:stretch/>
        </p:blipFill>
        <p:spPr bwMode="auto">
          <a:xfrm>
            <a:off x="173151" y="764704"/>
            <a:ext cx="897084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 t="30708" r="14514" b="50313"/>
          <a:stretch/>
        </p:blipFill>
        <p:spPr bwMode="auto">
          <a:xfrm>
            <a:off x="60012" y="3666451"/>
            <a:ext cx="9030656" cy="140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6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1069935"/>
            <a:ext cx="6726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OPC - OLE </a:t>
            </a:r>
            <a:r>
              <a:rPr lang="pt-BR" sz="4000" dirty="0"/>
              <a:t>for </a:t>
            </a:r>
            <a:r>
              <a:rPr lang="pt-BR" sz="4000" dirty="0" err="1"/>
              <a:t>Process</a:t>
            </a:r>
            <a:r>
              <a:rPr lang="pt-BR" sz="4000" dirty="0"/>
              <a:t> </a:t>
            </a:r>
            <a:r>
              <a:rPr lang="pt-BR" sz="4000" dirty="0" err="1"/>
              <a:t>Control</a:t>
            </a:r>
            <a:endParaRPr lang="pt-BR" sz="40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131039" y="3296479"/>
            <a:ext cx="2089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 smtClean="0"/>
              <a:t>Caso </a:t>
            </a:r>
            <a:r>
              <a:rPr lang="pt-BR" sz="5400" dirty="0" smtClean="0"/>
              <a:t>2</a:t>
            </a: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649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35696" y="548680"/>
            <a:ext cx="5520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Simulador de OPC SERVER</a:t>
            </a:r>
            <a:endParaRPr lang="pt-BR" sz="36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854867" y="1512987"/>
            <a:ext cx="5482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MATRIKON OPC SERVER</a:t>
            </a:r>
            <a:endParaRPr lang="pt-BR" sz="36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960654" y="2914948"/>
            <a:ext cx="2279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MATLAB 2008a</a:t>
            </a:r>
            <a:endParaRPr lang="pt-BR" dirty="0"/>
          </a:p>
        </p:txBody>
      </p:sp>
      <p:cxnSp>
        <p:nvCxnSpPr>
          <p:cNvPr id="5" name="Conector de seta reta 4"/>
          <p:cNvCxnSpPr/>
          <p:nvPr/>
        </p:nvCxnSpPr>
        <p:spPr>
          <a:xfrm>
            <a:off x="3696878" y="3376613"/>
            <a:ext cx="2088232" cy="14825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 flipH="1" flipV="1">
            <a:off x="3253976" y="3731841"/>
            <a:ext cx="2088232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6134296" y="5229521"/>
            <a:ext cx="2005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Matrikon</a:t>
            </a:r>
            <a:r>
              <a:rPr lang="pt-BR" dirty="0" smtClean="0"/>
              <a:t> OPC</a:t>
            </a:r>
          </a:p>
          <a:p>
            <a:pPr algn="ctr"/>
            <a:r>
              <a:rPr lang="pt-BR" dirty="0" smtClean="0"/>
              <a:t>Server Sim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0399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67" b="7237"/>
          <a:stretch/>
        </p:blipFill>
        <p:spPr bwMode="auto">
          <a:xfrm>
            <a:off x="323528" y="188640"/>
            <a:ext cx="7719934" cy="652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6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2" r="80184"/>
          <a:stretch/>
        </p:blipFill>
        <p:spPr bwMode="auto">
          <a:xfrm>
            <a:off x="1475656" y="1556792"/>
            <a:ext cx="609780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05918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640" y="65036"/>
            <a:ext cx="6644262" cy="671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74733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47" y="50046"/>
            <a:ext cx="6689233" cy="676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71665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8" t="12705" r="29722" b="12705"/>
          <a:stretch/>
        </p:blipFill>
        <p:spPr bwMode="auto">
          <a:xfrm>
            <a:off x="1187624" y="264719"/>
            <a:ext cx="6264696" cy="638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334295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98157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3068960"/>
            <a:ext cx="588809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/>
          <p:nvPr/>
        </p:nvCxnSpPr>
        <p:spPr>
          <a:xfrm>
            <a:off x="1331640" y="1184002"/>
            <a:ext cx="1656184" cy="1740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8068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7" y="1702647"/>
            <a:ext cx="846903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330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74746"/>
            <a:ext cx="52959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86" y="120077"/>
            <a:ext cx="5452538" cy="651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ector de seta reta 3"/>
          <p:cNvCxnSpPr/>
          <p:nvPr/>
        </p:nvCxnSpPr>
        <p:spPr>
          <a:xfrm flipV="1">
            <a:off x="1331640" y="764704"/>
            <a:ext cx="1821282" cy="3024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55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4758"/>
            <a:ext cx="6336704" cy="640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712689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24944"/>
            <a:ext cx="578039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30" b="84705"/>
          <a:stretch/>
        </p:blipFill>
        <p:spPr bwMode="auto">
          <a:xfrm>
            <a:off x="298696" y="721733"/>
            <a:ext cx="3913264" cy="211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639536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4758"/>
            <a:ext cx="6336704" cy="640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e 2"/>
          <p:cNvSpPr/>
          <p:nvPr/>
        </p:nvSpPr>
        <p:spPr>
          <a:xfrm>
            <a:off x="1979712" y="5949280"/>
            <a:ext cx="1512168" cy="79208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85368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1" r="82142" b="17101"/>
          <a:stretch/>
        </p:blipFill>
        <p:spPr bwMode="auto">
          <a:xfrm>
            <a:off x="1331640" y="1772816"/>
            <a:ext cx="4543264" cy="332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H="1">
            <a:off x="5004048" y="2996952"/>
            <a:ext cx="28083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061085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99394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221207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18" b="70251"/>
          <a:stretch/>
        </p:blipFill>
        <p:spPr bwMode="auto">
          <a:xfrm>
            <a:off x="1619672" y="1268760"/>
            <a:ext cx="485499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H="1">
            <a:off x="5559237" y="3657072"/>
            <a:ext cx="28083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376144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t="8197" r="47810" b="45902"/>
          <a:stretch/>
        </p:blipFill>
        <p:spPr bwMode="auto">
          <a:xfrm>
            <a:off x="179511" y="599606"/>
            <a:ext cx="8174981" cy="498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V="1">
            <a:off x="3779912" y="3789040"/>
            <a:ext cx="216024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648102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709613"/>
            <a:ext cx="7639050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/>
          <p:cNvSpPr/>
          <p:nvPr/>
        </p:nvSpPr>
        <p:spPr>
          <a:xfrm>
            <a:off x="1391601" y="5541327"/>
            <a:ext cx="1512168" cy="79208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7648102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3" t="7582" r="10828" b="12090"/>
          <a:stretch/>
        </p:blipFill>
        <p:spPr bwMode="auto">
          <a:xfrm>
            <a:off x="251521" y="554659"/>
            <a:ext cx="8722482" cy="496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648102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43" y="1916832"/>
            <a:ext cx="8229293" cy="285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832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74746"/>
            <a:ext cx="52959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243" y="404664"/>
            <a:ext cx="5183545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V="1">
            <a:off x="2627784" y="836712"/>
            <a:ext cx="1512168" cy="25430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257976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280920" cy="641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648102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0864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648102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464955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163162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37193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057723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0" t="12705" r="21427" b="17008"/>
          <a:stretch/>
        </p:blipFill>
        <p:spPr bwMode="auto">
          <a:xfrm>
            <a:off x="539552" y="620686"/>
            <a:ext cx="7916740" cy="611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V="1">
            <a:off x="827584" y="1484784"/>
            <a:ext cx="0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416380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1" y="634271"/>
            <a:ext cx="9055196" cy="507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935047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4" r="10647" b="64336"/>
          <a:stretch/>
        </p:blipFill>
        <p:spPr bwMode="auto">
          <a:xfrm>
            <a:off x="372119" y="196686"/>
            <a:ext cx="826583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9" t="9177" r="12088" b="66393"/>
          <a:stretch/>
        </p:blipFill>
        <p:spPr bwMode="auto">
          <a:xfrm>
            <a:off x="467544" y="3275908"/>
            <a:ext cx="8074984" cy="200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127772" y="5278176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(...)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761291065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Planta Virtual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Carlos André Vaz Junior</a:t>
            </a:r>
          </a:p>
          <a:p>
            <a:r>
              <a:rPr lang="pt-BR" dirty="0" smtClean="0"/>
              <a:t>cavazjunior@eq.ufrj.br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45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11235" y="1628800"/>
            <a:ext cx="2279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MATLAB 2008a</a:t>
            </a:r>
            <a:endParaRPr lang="pt-BR" dirty="0"/>
          </a:p>
        </p:txBody>
      </p:sp>
      <p:cxnSp>
        <p:nvCxnSpPr>
          <p:cNvPr id="4" name="Conector de seta reta 3"/>
          <p:cNvCxnSpPr/>
          <p:nvPr/>
        </p:nvCxnSpPr>
        <p:spPr>
          <a:xfrm flipV="1">
            <a:off x="1852160" y="2200059"/>
            <a:ext cx="1901543" cy="15440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/>
          <p:cNvCxnSpPr/>
          <p:nvPr/>
        </p:nvCxnSpPr>
        <p:spPr>
          <a:xfrm flipH="1">
            <a:off x="2039027" y="2358931"/>
            <a:ext cx="1956909" cy="16012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6584139" y="4114658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iFIX</a:t>
            </a:r>
            <a:r>
              <a:rPr lang="pt-BR" dirty="0" smtClean="0"/>
              <a:t> 4.5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95536" y="3986091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SIMULINK</a:t>
            </a:r>
            <a:endParaRPr lang="pt-BR" dirty="0"/>
          </a:p>
        </p:txBody>
      </p:sp>
      <p:cxnSp>
        <p:nvCxnSpPr>
          <p:cNvPr id="10" name="Conector de seta reta 9"/>
          <p:cNvCxnSpPr/>
          <p:nvPr/>
        </p:nvCxnSpPr>
        <p:spPr>
          <a:xfrm flipH="1" flipV="1">
            <a:off x="5969487" y="2200059"/>
            <a:ext cx="906769" cy="1786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6241702" y="2194039"/>
            <a:ext cx="863636" cy="17462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6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22736" y="1086233"/>
            <a:ext cx="2864887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3200" dirty="0" smtClean="0"/>
              <a:t>1ª Planta Virtual</a:t>
            </a:r>
            <a:endParaRPr lang="pt-BR" sz="3200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314" y="3471026"/>
            <a:ext cx="4746679" cy="256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676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0" y="835685"/>
            <a:ext cx="6561788" cy="472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010" y="2852936"/>
            <a:ext cx="3888432" cy="347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V="1">
            <a:off x="4067944" y="2996952"/>
            <a:ext cx="936104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306575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4" y="835976"/>
            <a:ext cx="8931332" cy="482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794840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5" t="58477" r="63917" b="5798"/>
          <a:stretch/>
        </p:blipFill>
        <p:spPr bwMode="auto">
          <a:xfrm>
            <a:off x="1823848" y="1700808"/>
            <a:ext cx="6768752" cy="492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55576" y="996294"/>
            <a:ext cx="213231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 smtClean="0"/>
              <a:t>Recebe do </a:t>
            </a:r>
            <a:r>
              <a:rPr lang="pt-BR" dirty="0" err="1" smtClean="0"/>
              <a:t>iFIX</a:t>
            </a:r>
            <a:endParaRPr lang="pt-BR" dirty="0"/>
          </a:p>
        </p:txBody>
      </p:sp>
      <p:cxnSp>
        <p:nvCxnSpPr>
          <p:cNvPr id="5" name="Conector de seta reta 4"/>
          <p:cNvCxnSpPr/>
          <p:nvPr/>
        </p:nvCxnSpPr>
        <p:spPr>
          <a:xfrm>
            <a:off x="2627784" y="1457959"/>
            <a:ext cx="2952328" cy="14669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>
            <a:off x="2051720" y="1457959"/>
            <a:ext cx="3528392" cy="19710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865911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7" t="14051" r="24140" b="44941"/>
          <a:stretch/>
        </p:blipFill>
        <p:spPr bwMode="auto">
          <a:xfrm>
            <a:off x="2231740" y="2924944"/>
            <a:ext cx="6696744" cy="369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55576" y="996294"/>
            <a:ext cx="239681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 smtClean="0"/>
              <a:t>Envia para o </a:t>
            </a:r>
            <a:r>
              <a:rPr lang="pt-BR" dirty="0" err="1" smtClean="0"/>
              <a:t>iFIX</a:t>
            </a:r>
            <a:endParaRPr lang="pt-BR" dirty="0"/>
          </a:p>
        </p:txBody>
      </p:sp>
      <p:cxnSp>
        <p:nvCxnSpPr>
          <p:cNvPr id="4" name="Conector de seta reta 3"/>
          <p:cNvCxnSpPr/>
          <p:nvPr/>
        </p:nvCxnSpPr>
        <p:spPr>
          <a:xfrm>
            <a:off x="2483768" y="1457959"/>
            <a:ext cx="2121983" cy="2043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/>
          <p:cNvCxnSpPr/>
          <p:nvPr/>
        </p:nvCxnSpPr>
        <p:spPr>
          <a:xfrm>
            <a:off x="2051720" y="1457959"/>
            <a:ext cx="2520280" cy="26191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967283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" t="25385" r="81037" b="26861"/>
          <a:stretch/>
        </p:blipFill>
        <p:spPr bwMode="auto">
          <a:xfrm>
            <a:off x="251520" y="908720"/>
            <a:ext cx="3672408" cy="522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952476" y="1547687"/>
            <a:ext cx="21483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Carrega base de</a:t>
            </a:r>
          </a:p>
          <a:p>
            <a:r>
              <a:rPr lang="pt-BR" dirty="0" smtClean="0"/>
              <a:t>dados existente.</a:t>
            </a:r>
            <a:endParaRPr lang="pt-BR" dirty="0"/>
          </a:p>
        </p:txBody>
      </p:sp>
      <p:cxnSp>
        <p:nvCxnSpPr>
          <p:cNvPr id="5" name="Conector de seta reta 4"/>
          <p:cNvCxnSpPr/>
          <p:nvPr/>
        </p:nvCxnSpPr>
        <p:spPr>
          <a:xfrm flipH="1">
            <a:off x="2555776" y="1963185"/>
            <a:ext cx="31683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 flipH="1">
            <a:off x="2339752" y="4797152"/>
            <a:ext cx="31683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5724128" y="4381653"/>
            <a:ext cx="2465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Valores constantes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4801129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2" t="33529" r="42019" b="6684"/>
          <a:stretch/>
        </p:blipFill>
        <p:spPr bwMode="auto">
          <a:xfrm>
            <a:off x="323528" y="911134"/>
            <a:ext cx="5021705" cy="486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782638" y="3753021"/>
            <a:ext cx="1277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Matlab</a:t>
            </a:r>
            <a:endParaRPr lang="pt-BR" dirty="0"/>
          </a:p>
          <a:p>
            <a:r>
              <a:rPr lang="pt-BR" dirty="0" err="1" smtClean="0"/>
              <a:t>Function</a:t>
            </a:r>
            <a:endParaRPr lang="pt-BR" dirty="0"/>
          </a:p>
        </p:txBody>
      </p:sp>
      <p:cxnSp>
        <p:nvCxnSpPr>
          <p:cNvPr id="5" name="Conector de seta reta 4"/>
          <p:cNvCxnSpPr/>
          <p:nvPr/>
        </p:nvCxnSpPr>
        <p:spPr>
          <a:xfrm flipH="1">
            <a:off x="2627784" y="4548029"/>
            <a:ext cx="41764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6385735" y="1772816"/>
            <a:ext cx="1483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S-</a:t>
            </a:r>
            <a:r>
              <a:rPr lang="pt-BR" dirty="0" err="1" smtClean="0"/>
              <a:t>function</a:t>
            </a:r>
            <a:endParaRPr lang="pt-BR" dirty="0"/>
          </a:p>
        </p:txBody>
      </p:sp>
      <p:cxnSp>
        <p:nvCxnSpPr>
          <p:cNvPr id="7" name="Conector de seta reta 6"/>
          <p:cNvCxnSpPr/>
          <p:nvPr/>
        </p:nvCxnSpPr>
        <p:spPr>
          <a:xfrm flipH="1" flipV="1">
            <a:off x="4297503" y="2213008"/>
            <a:ext cx="2218713" cy="214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520117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22736" y="1086233"/>
            <a:ext cx="2864887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3200" dirty="0"/>
              <a:t>2</a:t>
            </a:r>
            <a:r>
              <a:rPr lang="pt-BR" sz="3200" dirty="0" smtClean="0"/>
              <a:t>ª Planta Virtual</a:t>
            </a:r>
            <a:endParaRPr lang="pt-BR" sz="32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3714354" y="2494394"/>
            <a:ext cx="1662635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dirty="0"/>
              <a:t>Separador </a:t>
            </a:r>
            <a:r>
              <a:rPr lang="pt-BR" dirty="0" smtClean="0"/>
              <a:t>2</a:t>
            </a:r>
            <a:endParaRPr lang="pt-BR" dirty="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16574"/>
            <a:ext cx="4536504" cy="245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610750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9" y="1700808"/>
            <a:ext cx="8784976" cy="474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843808" y="764704"/>
            <a:ext cx="2892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Maior troca de dados!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2937112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122736" y="1086233"/>
            <a:ext cx="2864887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3200" dirty="0" smtClean="0"/>
              <a:t>3ª Planta Virtual</a:t>
            </a:r>
            <a:endParaRPr lang="pt-BR" sz="3200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36641"/>
            <a:ext cx="4608512" cy="248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892892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0" y="1988840"/>
            <a:ext cx="8879281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051720" y="836711"/>
            <a:ext cx="5131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Agora calculo os dados usando modelos</a:t>
            </a:r>
          </a:p>
          <a:p>
            <a:pPr algn="ctr"/>
            <a:r>
              <a:rPr lang="pt-BR" dirty="0"/>
              <a:t>f</a:t>
            </a:r>
            <a:r>
              <a:rPr lang="pt-BR" dirty="0" smtClean="0"/>
              <a:t>enomenológicos! Não uso mais .mat.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8711832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t="32810" r="82612" b="41254"/>
          <a:stretch/>
        </p:blipFill>
        <p:spPr bwMode="auto">
          <a:xfrm>
            <a:off x="233128" y="604893"/>
            <a:ext cx="2671883" cy="246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57" b="12342"/>
          <a:stretch/>
        </p:blipFill>
        <p:spPr bwMode="auto">
          <a:xfrm>
            <a:off x="2195736" y="2492896"/>
            <a:ext cx="675644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436096" y="836712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S-</a:t>
            </a:r>
            <a:r>
              <a:rPr lang="pt-BR" dirty="0" err="1" smtClean="0"/>
              <a:t>function</a:t>
            </a:r>
            <a:r>
              <a:rPr lang="pt-BR" dirty="0" smtClean="0"/>
              <a:t>!</a:t>
            </a:r>
            <a:endParaRPr lang="pt-BR" dirty="0"/>
          </a:p>
        </p:txBody>
      </p:sp>
      <p:cxnSp>
        <p:nvCxnSpPr>
          <p:cNvPr id="5" name="Conector de seta reta 4"/>
          <p:cNvCxnSpPr/>
          <p:nvPr/>
        </p:nvCxnSpPr>
        <p:spPr>
          <a:xfrm flipH="1">
            <a:off x="5436096" y="1298377"/>
            <a:ext cx="360040" cy="30667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425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5" t="23566" r="15436" b="22746"/>
          <a:stretch/>
        </p:blipFill>
        <p:spPr bwMode="auto">
          <a:xfrm>
            <a:off x="683568" y="678280"/>
            <a:ext cx="7128792" cy="526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418665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34973" r="18892" b="39651"/>
          <a:stretch/>
        </p:blipFill>
        <p:spPr bwMode="auto">
          <a:xfrm>
            <a:off x="164522" y="1682599"/>
            <a:ext cx="882733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932766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9848" y="1247884"/>
            <a:ext cx="515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i="1" dirty="0" smtClean="0"/>
              <a:t>O problema da sincronia...</a:t>
            </a:r>
            <a:endParaRPr lang="pt-BR" sz="3600" i="1" dirty="0"/>
          </a:p>
        </p:txBody>
      </p:sp>
    </p:spTree>
    <p:extLst>
      <p:ext uri="{BB962C8B-B14F-4D97-AF65-F5344CB8AC3E}">
        <p14:creationId xmlns:p14="http://schemas.microsoft.com/office/powerpoint/2010/main" val="3740174046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0" t="26016" r="17625" b="47968"/>
          <a:stretch/>
        </p:blipFill>
        <p:spPr bwMode="auto">
          <a:xfrm>
            <a:off x="107503" y="948908"/>
            <a:ext cx="8875961" cy="197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201790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31341" r="18682" b="19229"/>
          <a:stretch/>
        </p:blipFill>
        <p:spPr bwMode="auto">
          <a:xfrm>
            <a:off x="107503" y="980728"/>
            <a:ext cx="878623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931599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0" t="30495" r="17625" b="24510"/>
          <a:stretch/>
        </p:blipFill>
        <p:spPr bwMode="auto">
          <a:xfrm>
            <a:off x="191560" y="908720"/>
            <a:ext cx="860273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238196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t="42010" r="18546" b="38371"/>
          <a:stretch/>
        </p:blipFill>
        <p:spPr bwMode="auto">
          <a:xfrm>
            <a:off x="77524" y="2098828"/>
            <a:ext cx="889220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360000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1769" y="911938"/>
            <a:ext cx="358001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 smtClean="0"/>
              <a:t>1ª Tentativa de sincronismo</a:t>
            </a:r>
            <a:endParaRPr lang="pt-BR" dirty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 t="45421" r="13477" b="38798"/>
          <a:stretch/>
        </p:blipFill>
        <p:spPr bwMode="auto">
          <a:xfrm>
            <a:off x="399308" y="1693888"/>
            <a:ext cx="8739265" cy="110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408746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8" t="39877" r="17164" b="13208"/>
          <a:stretch/>
        </p:blipFill>
        <p:spPr bwMode="auto">
          <a:xfrm>
            <a:off x="107503" y="1772816"/>
            <a:ext cx="886091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985317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0" t="41157" r="17740" b="11502"/>
          <a:stretch/>
        </p:blipFill>
        <p:spPr bwMode="auto">
          <a:xfrm>
            <a:off x="107504" y="1412776"/>
            <a:ext cx="890369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330049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4" t="28575" r="29722" b="7877"/>
          <a:stretch/>
        </p:blipFill>
        <p:spPr bwMode="auto">
          <a:xfrm>
            <a:off x="179512" y="836711"/>
            <a:ext cx="7848872" cy="524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H="1">
            <a:off x="2915816" y="5301208"/>
            <a:ext cx="31683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 flipH="1">
            <a:off x="2915816" y="5589240"/>
            <a:ext cx="31683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flipH="1">
            <a:off x="3068216" y="5805264"/>
            <a:ext cx="31683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6366625" y="5218712"/>
            <a:ext cx="247375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1800" dirty="0" smtClean="0"/>
              <a:t>O passado é armazenado</a:t>
            </a:r>
          </a:p>
          <a:p>
            <a:pPr algn="ctr"/>
            <a:r>
              <a:rPr lang="pt-BR" sz="1800" dirty="0" smtClean="0"/>
              <a:t>a cada rodada.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3712761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3" t="24407" r="15686" b="23422"/>
          <a:stretch/>
        </p:blipFill>
        <p:spPr bwMode="auto">
          <a:xfrm>
            <a:off x="683567" y="620688"/>
            <a:ext cx="525658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V="1">
            <a:off x="3491880" y="1484784"/>
            <a:ext cx="36004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>
            <a:off x="2804831" y="3712265"/>
            <a:ext cx="1017661" cy="4400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56" y="1919690"/>
            <a:ext cx="4032448" cy="360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368011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7" t="23457" r="16818" b="12142"/>
          <a:stretch/>
        </p:blipFill>
        <p:spPr bwMode="auto">
          <a:xfrm>
            <a:off x="27314" y="836712"/>
            <a:ext cx="895426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264149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 t="31560" r="18085" b="43703"/>
          <a:stretch/>
        </p:blipFill>
        <p:spPr bwMode="auto">
          <a:xfrm>
            <a:off x="0" y="908720"/>
            <a:ext cx="910094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8" t="32780" r="18778" b="48028"/>
          <a:stretch/>
        </p:blipFill>
        <p:spPr bwMode="auto">
          <a:xfrm>
            <a:off x="35496" y="3567658"/>
            <a:ext cx="9105154" cy="151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880622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0" t="36465" r="18546" b="22591"/>
          <a:stretch/>
        </p:blipFill>
        <p:spPr bwMode="auto">
          <a:xfrm>
            <a:off x="27521" y="1064302"/>
            <a:ext cx="9080983" cy="322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1769" y="911938"/>
            <a:ext cx="358001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/>
              <a:t>2</a:t>
            </a:r>
            <a:r>
              <a:rPr lang="pt-BR" dirty="0" smtClean="0"/>
              <a:t>ª Tentativa de sincronismo</a:t>
            </a:r>
            <a:endParaRPr lang="pt-BR" dirty="0"/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0" t="29322" r="16818" b="41357"/>
          <a:stretch/>
        </p:blipFill>
        <p:spPr bwMode="auto">
          <a:xfrm>
            <a:off x="0" y="2060848"/>
            <a:ext cx="901016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0" t="39664" r="18661" b="25790"/>
          <a:stretch/>
        </p:blipFill>
        <p:spPr bwMode="auto">
          <a:xfrm>
            <a:off x="6161" y="1196752"/>
            <a:ext cx="907033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1769" y="911938"/>
            <a:ext cx="358001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 smtClean="0"/>
              <a:t>3ª Tentativa de sincronismo</a:t>
            </a:r>
            <a:endParaRPr lang="pt-BR" dirty="0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9" t="30495" r="15666" b="16194"/>
          <a:stretch/>
        </p:blipFill>
        <p:spPr bwMode="auto">
          <a:xfrm>
            <a:off x="192388" y="1844824"/>
            <a:ext cx="8529404" cy="374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5311" y="983671"/>
            <a:ext cx="5971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 arquivo </a:t>
            </a:r>
            <a:r>
              <a:rPr lang="pt-BR" dirty="0" err="1"/>
              <a:t>Simulink</a:t>
            </a:r>
            <a:r>
              <a:rPr lang="pt-BR" dirty="0"/>
              <a:t> utilizado é exibido abaixo:</a:t>
            </a:r>
            <a:endParaRPr lang="pt-BR" dirty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9856" r="4204" b="1997"/>
          <a:stretch>
            <a:fillRect/>
          </a:stretch>
        </p:blipFill>
        <p:spPr bwMode="auto">
          <a:xfrm>
            <a:off x="261184" y="1628800"/>
            <a:ext cx="848728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e 2"/>
          <p:cNvSpPr/>
          <p:nvPr/>
        </p:nvSpPr>
        <p:spPr>
          <a:xfrm>
            <a:off x="5601264" y="1289453"/>
            <a:ext cx="3528392" cy="199847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4892" y="923710"/>
            <a:ext cx="7407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Observando em detalhe o bloco Fluxo de Execução temos</a:t>
            </a:r>
            <a:r>
              <a:rPr lang="pt-BR" dirty="0" smtClean="0"/>
              <a:t>:</a:t>
            </a:r>
            <a:endParaRPr lang="pt-BR" dirty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7" t="9419" r="4213" b="46477"/>
          <a:stretch>
            <a:fillRect/>
          </a:stretch>
        </p:blipFill>
        <p:spPr bwMode="auto">
          <a:xfrm>
            <a:off x="977210" y="1436871"/>
            <a:ext cx="6624736" cy="45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1" t="24524" r="19007" b="11502"/>
          <a:stretch/>
        </p:blipFill>
        <p:spPr bwMode="auto">
          <a:xfrm>
            <a:off x="251520" y="908720"/>
            <a:ext cx="861983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t="24524" r="17971" b="31121"/>
          <a:stretch/>
        </p:blipFill>
        <p:spPr bwMode="auto">
          <a:xfrm>
            <a:off x="107504" y="1340768"/>
            <a:ext cx="888398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2385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H="1">
            <a:off x="1874322" y="960129"/>
            <a:ext cx="1008112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18" y="1726368"/>
            <a:ext cx="32385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eta para a direita 3"/>
          <p:cNvSpPr/>
          <p:nvPr/>
        </p:nvSpPr>
        <p:spPr>
          <a:xfrm>
            <a:off x="3858888" y="2966972"/>
            <a:ext cx="1370012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384424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0" t="50000" r="18892" b="28135"/>
          <a:stretch/>
        </p:blipFill>
        <p:spPr bwMode="auto">
          <a:xfrm>
            <a:off x="56649" y="2132028"/>
            <a:ext cx="8909668" cy="170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t="29642" r="16703" b="5958"/>
          <a:stretch/>
        </p:blipFill>
        <p:spPr bwMode="auto">
          <a:xfrm>
            <a:off x="179512" y="692696"/>
            <a:ext cx="889823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4" t="34759" r="16127" b="42210"/>
          <a:stretch/>
        </p:blipFill>
        <p:spPr bwMode="auto">
          <a:xfrm>
            <a:off x="179512" y="1300602"/>
            <a:ext cx="8454453" cy="161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29855" r="16819" b="29628"/>
          <a:stretch/>
        </p:blipFill>
        <p:spPr bwMode="auto">
          <a:xfrm>
            <a:off x="107503" y="980728"/>
            <a:ext cx="897749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3" t="26656" r="22464" b="9369"/>
          <a:stretch/>
        </p:blipFill>
        <p:spPr bwMode="auto">
          <a:xfrm>
            <a:off x="179512" y="836712"/>
            <a:ext cx="874249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6" t="26230" r="33984" b="8090"/>
          <a:stretch/>
        </p:blipFill>
        <p:spPr bwMode="auto">
          <a:xfrm>
            <a:off x="1043608" y="620688"/>
            <a:ext cx="6624736" cy="542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796" y="687086"/>
            <a:ext cx="3028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/>
              <a:t>Entendendo o código...</a:t>
            </a:r>
            <a:endParaRPr lang="pt-BR" i="1" dirty="0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27403" r="16818" b="45195"/>
          <a:stretch/>
        </p:blipFill>
        <p:spPr bwMode="auto">
          <a:xfrm>
            <a:off x="107503" y="1412776"/>
            <a:ext cx="884941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 t="27083" r="17855" b="21738"/>
          <a:stretch/>
        </p:blipFill>
        <p:spPr bwMode="auto">
          <a:xfrm>
            <a:off x="29428" y="1340768"/>
            <a:ext cx="907990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51796" y="687086"/>
            <a:ext cx="3028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/>
              <a:t>Entendendo o código...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2" t="23457" r="26381" b="6598"/>
          <a:stretch/>
        </p:blipFill>
        <p:spPr bwMode="auto">
          <a:xfrm>
            <a:off x="1115616" y="1268760"/>
            <a:ext cx="6696744" cy="530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51796" y="687086"/>
            <a:ext cx="3028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/>
              <a:t>Entendendo o código...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4" t="32840" r="24883" b="50953"/>
          <a:stretch/>
        </p:blipFill>
        <p:spPr bwMode="auto">
          <a:xfrm>
            <a:off x="107504" y="1412776"/>
            <a:ext cx="8834233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51796" y="687086"/>
            <a:ext cx="3028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/>
              <a:t>Entendendo o código...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74" y="533400"/>
            <a:ext cx="32385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5" t="35912" r="8179" b="23924"/>
          <a:stretch/>
        </p:blipFill>
        <p:spPr bwMode="auto">
          <a:xfrm>
            <a:off x="2859626" y="1715800"/>
            <a:ext cx="3297837" cy="293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37" y="3137223"/>
            <a:ext cx="32385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581985" y="6237312"/>
            <a:ext cx="3401893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dirty="0" err="1" smtClean="0"/>
              <a:t>Autoscale</a:t>
            </a:r>
            <a:r>
              <a:rPr lang="pt-BR" dirty="0" smtClean="0"/>
              <a:t> retorna a escala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631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t="29215" r="20736" b="28775"/>
          <a:stretch/>
        </p:blipFill>
        <p:spPr bwMode="auto">
          <a:xfrm>
            <a:off x="59590" y="1700808"/>
            <a:ext cx="8904527" cy="336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3528" y="893911"/>
            <a:ext cx="3142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Voltando ao programa...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40517" r="19928" b="29741"/>
          <a:stretch/>
        </p:blipFill>
        <p:spPr bwMode="auto">
          <a:xfrm>
            <a:off x="-1" y="1412776"/>
            <a:ext cx="907556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48954" y="767922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Anexo: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07504" y="1613991"/>
            <a:ext cx="2685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 função na integra:</a:t>
            </a:r>
            <a:endParaRPr lang="pt-BR" dirty="0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15" b="44870"/>
          <a:stretch/>
        </p:blipFill>
        <p:spPr bwMode="auto">
          <a:xfrm>
            <a:off x="1187624" y="2075655"/>
            <a:ext cx="5616624" cy="470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13" b="6052"/>
          <a:stretch/>
        </p:blipFill>
        <p:spPr bwMode="auto">
          <a:xfrm>
            <a:off x="539552" y="548680"/>
            <a:ext cx="6480720" cy="620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93" b="11421"/>
          <a:stretch/>
        </p:blipFill>
        <p:spPr bwMode="auto">
          <a:xfrm>
            <a:off x="611560" y="332656"/>
            <a:ext cx="6792686" cy="622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67" b="5226"/>
          <a:stretch/>
        </p:blipFill>
        <p:spPr bwMode="auto">
          <a:xfrm>
            <a:off x="667658" y="130628"/>
            <a:ext cx="6197600" cy="666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33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31" y="265294"/>
            <a:ext cx="3744416" cy="335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36322" r="8063" b="23514"/>
          <a:stretch/>
        </p:blipFill>
        <p:spPr bwMode="auto">
          <a:xfrm>
            <a:off x="2405644" y="1883909"/>
            <a:ext cx="3657393" cy="327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12976"/>
            <a:ext cx="3888432" cy="348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29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9502" y="624111"/>
            <a:ext cx="85369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EMENTA:</a:t>
            </a:r>
            <a:endParaRPr lang="pt-BR" dirty="0"/>
          </a:p>
          <a:p>
            <a:r>
              <a:rPr lang="pt-BR" dirty="0"/>
              <a:t>1) Ambiente de programação MATLAB;</a:t>
            </a:r>
          </a:p>
          <a:p>
            <a:r>
              <a:rPr lang="pt-BR" dirty="0"/>
              <a:t>2) Navegando na documentação on-line do MATLAB;</a:t>
            </a:r>
          </a:p>
          <a:p>
            <a:r>
              <a:rPr lang="pt-BR" dirty="0"/>
              <a:t>3) Números e operações aritméticas;</a:t>
            </a:r>
          </a:p>
          <a:p>
            <a:r>
              <a:rPr lang="pt-BR" dirty="0"/>
              <a:t>4) Armazenar e carregar as variáveis do ambiente;</a:t>
            </a:r>
          </a:p>
          <a:p>
            <a:r>
              <a:rPr lang="pt-BR" dirty="0"/>
              <a:t>5) Importação e Exportação de Dados;</a:t>
            </a:r>
          </a:p>
          <a:p>
            <a:r>
              <a:rPr lang="pt-BR" dirty="0"/>
              <a:t>6) Matrizes N-dimensionais, Variáveis </a:t>
            </a:r>
            <a:r>
              <a:rPr lang="pt-BR" dirty="0" err="1"/>
              <a:t>Structure</a:t>
            </a:r>
            <a:r>
              <a:rPr lang="pt-BR" dirty="0"/>
              <a:t> e Variáveis </a:t>
            </a:r>
            <a:r>
              <a:rPr lang="pt-BR" dirty="0" err="1"/>
              <a:t>Cell</a:t>
            </a:r>
            <a:r>
              <a:rPr lang="pt-BR" dirty="0"/>
              <a:t>;</a:t>
            </a:r>
          </a:p>
          <a:p>
            <a:r>
              <a:rPr lang="pt-BR" dirty="0"/>
              <a:t>7) Álgebra Matricial;</a:t>
            </a:r>
          </a:p>
          <a:p>
            <a:r>
              <a:rPr lang="pt-BR" dirty="0"/>
              <a:t>8) Visualização de Dados: Gráficos 2-D e 3-D;</a:t>
            </a:r>
          </a:p>
          <a:p>
            <a:r>
              <a:rPr lang="pt-BR" dirty="0"/>
              <a:t>9) Editor de Programas;</a:t>
            </a:r>
          </a:p>
          <a:p>
            <a:r>
              <a:rPr lang="pt-BR" dirty="0"/>
              <a:t>10) Construindo Funções e Programas em ambiente MATLAB;</a:t>
            </a:r>
          </a:p>
          <a:p>
            <a:r>
              <a:rPr lang="pt-BR" dirty="0"/>
              <a:t>11) Introdução à Linguagem de Programação;</a:t>
            </a:r>
          </a:p>
          <a:p>
            <a:r>
              <a:rPr lang="pt-BR" dirty="0"/>
              <a:t>12) Exemplos de Rotinas Implementadas em MATLAB.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499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64704"/>
            <a:ext cx="52959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5539"/>
            <a:ext cx="4705350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ta em curva para baixo 1"/>
          <p:cNvSpPr/>
          <p:nvPr/>
        </p:nvSpPr>
        <p:spPr>
          <a:xfrm>
            <a:off x="3779912" y="1196752"/>
            <a:ext cx="3744416" cy="122413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557" y="3424976"/>
            <a:ext cx="3644896" cy="325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347203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3094"/>
            <a:ext cx="7632848" cy="549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317441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774" y="3068960"/>
            <a:ext cx="4043853" cy="361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23" y="568845"/>
            <a:ext cx="4248472" cy="381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181480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90" y="620688"/>
            <a:ext cx="6048673" cy="435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97637"/>
            <a:ext cx="3758302" cy="336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01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32385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319" y="623631"/>
            <a:ext cx="3674662" cy="315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/>
          <p:cNvSpPr/>
          <p:nvPr/>
        </p:nvSpPr>
        <p:spPr>
          <a:xfrm>
            <a:off x="4524256" y="1505508"/>
            <a:ext cx="2160240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385" y="3873095"/>
            <a:ext cx="32385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261020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128792" cy="512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/>
          <p:cNvSpPr/>
          <p:nvPr/>
        </p:nvSpPr>
        <p:spPr>
          <a:xfrm>
            <a:off x="6084168" y="2132856"/>
            <a:ext cx="1728192" cy="20162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89962"/>
            <a:ext cx="2138536" cy="319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8223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548" y="1628800"/>
            <a:ext cx="52959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2" y="24750"/>
            <a:ext cx="5201358" cy="689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ta em curva para baixo 1"/>
          <p:cNvSpPr/>
          <p:nvPr/>
        </p:nvSpPr>
        <p:spPr>
          <a:xfrm>
            <a:off x="3563888" y="2708920"/>
            <a:ext cx="4320480" cy="10801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6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2" y="24750"/>
            <a:ext cx="5201358" cy="689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338" y="476673"/>
            <a:ext cx="5825459" cy="3145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27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48000"/>
            <a:ext cx="52959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47022"/>
            <a:ext cx="4608512" cy="413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ector de seta reta 3"/>
          <p:cNvCxnSpPr/>
          <p:nvPr/>
        </p:nvCxnSpPr>
        <p:spPr>
          <a:xfrm flipV="1">
            <a:off x="5076056" y="4310040"/>
            <a:ext cx="1224136" cy="99116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374067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70" y="1858406"/>
            <a:ext cx="4021781" cy="3607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537" y="605696"/>
            <a:ext cx="3600400" cy="537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657342" y="6237312"/>
            <a:ext cx="1116011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dirty="0" err="1" smtClean="0"/>
              <a:t>hold</a:t>
            </a:r>
            <a:r>
              <a:rPr lang="pt-BR" dirty="0" smtClean="0"/>
              <a:t> </a:t>
            </a:r>
            <a:r>
              <a:rPr lang="pt-BR" dirty="0" err="1" smtClean="0"/>
              <a:t>on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145933" y="6237312"/>
            <a:ext cx="1090363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dirty="0" err="1" smtClean="0"/>
              <a:t>subplot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251492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8658" y="993874"/>
            <a:ext cx="8892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13) Apresentação da ferramenta SIMULINK</a:t>
            </a:r>
          </a:p>
          <a:p>
            <a:r>
              <a:rPr lang="pt-BR" dirty="0"/>
              <a:t>14) Princípios de simulação e gerenciamento de variáveis</a:t>
            </a:r>
          </a:p>
          <a:p>
            <a:r>
              <a:rPr lang="pt-BR" dirty="0"/>
              <a:t>15) Geração de sinais</a:t>
            </a:r>
          </a:p>
          <a:p>
            <a:r>
              <a:rPr lang="pt-BR" dirty="0"/>
              <a:t>16) Simulando processos usando funções de transferência</a:t>
            </a:r>
          </a:p>
          <a:p>
            <a:r>
              <a:rPr lang="pt-BR" dirty="0"/>
              <a:t>17) Simulando processos usando equações diferenciais</a:t>
            </a:r>
          </a:p>
          <a:p>
            <a:r>
              <a:rPr lang="pt-BR" dirty="0"/>
              <a:t>18) Integrando MATLAB e SIMULINK na otimização</a:t>
            </a:r>
          </a:p>
          <a:p>
            <a:r>
              <a:rPr lang="pt-BR" dirty="0"/>
              <a:t>19) Escolhendo entre as duas ferramentas: MATLAB ou SIMULINK?</a:t>
            </a:r>
          </a:p>
          <a:p>
            <a:r>
              <a:rPr lang="pt-BR" dirty="0"/>
              <a:t>20) Revisão e recomendações finais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903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5" t="24180" r="15436" b="23566"/>
          <a:stretch/>
        </p:blipFill>
        <p:spPr bwMode="auto">
          <a:xfrm>
            <a:off x="251520" y="464631"/>
            <a:ext cx="5321508" cy="382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930" y="3296451"/>
            <a:ext cx="5574451" cy="336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38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17" y="659773"/>
            <a:ext cx="8703523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e 2"/>
          <p:cNvSpPr/>
          <p:nvPr/>
        </p:nvSpPr>
        <p:spPr>
          <a:xfrm>
            <a:off x="5004048" y="908720"/>
            <a:ext cx="1728192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92817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8" b="53806"/>
          <a:stretch/>
        </p:blipFill>
        <p:spPr bwMode="auto">
          <a:xfrm>
            <a:off x="389373" y="620688"/>
            <a:ext cx="517365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e 2"/>
          <p:cNvSpPr/>
          <p:nvPr/>
        </p:nvSpPr>
        <p:spPr>
          <a:xfrm>
            <a:off x="899592" y="1052736"/>
            <a:ext cx="1728192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49280"/>
            <a:ext cx="4620501" cy="413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338091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1264" y="620688"/>
            <a:ext cx="255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Ou simplesmente...</a:t>
            </a:r>
            <a:endParaRPr lang="pt-B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5" t="23976" r="15551" b="23770"/>
          <a:stretch/>
        </p:blipFill>
        <p:spPr bwMode="auto">
          <a:xfrm>
            <a:off x="1499475" y="1340768"/>
            <a:ext cx="6408712" cy="461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376466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94103" y="1037746"/>
            <a:ext cx="3991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Gráfico feio? Melhore!</a:t>
            </a:r>
            <a:endParaRPr lang="pt-BR" sz="32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75" b="50000"/>
          <a:stretch/>
        </p:blipFill>
        <p:spPr bwMode="auto">
          <a:xfrm>
            <a:off x="467544" y="2420888"/>
            <a:ext cx="807661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7879"/>
            <a:ext cx="1872208" cy="167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94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94103" y="1037746"/>
            <a:ext cx="3991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Gráfico feio? Melhore!</a:t>
            </a:r>
            <a:endParaRPr lang="pt-BR" sz="3200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1" b="39099"/>
          <a:stretch/>
        </p:blipFill>
        <p:spPr bwMode="auto">
          <a:xfrm>
            <a:off x="395536" y="1772816"/>
            <a:ext cx="836450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88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97815"/>
            <a:ext cx="4258004" cy="380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089131" y="5212300"/>
            <a:ext cx="6441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Sim... Mas agora o gráfico sofre a amnésia!</a:t>
            </a:r>
            <a:endParaRPr lang="pt-BR" sz="2800" dirty="0"/>
          </a:p>
        </p:txBody>
      </p:sp>
      <p:sp>
        <p:nvSpPr>
          <p:cNvPr id="4" name="Retângulo 3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69475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60" b="67989"/>
          <a:stretch/>
        </p:blipFill>
        <p:spPr bwMode="auto">
          <a:xfrm>
            <a:off x="395536" y="764704"/>
            <a:ext cx="2520280" cy="194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42195"/>
            <a:ext cx="4481090" cy="38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08920"/>
            <a:ext cx="4608512" cy="396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ta em curva para a esquerda 1"/>
          <p:cNvSpPr/>
          <p:nvPr/>
        </p:nvSpPr>
        <p:spPr>
          <a:xfrm>
            <a:off x="6588224" y="1844824"/>
            <a:ext cx="1080120" cy="230425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94946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92" y="1145704"/>
            <a:ext cx="8371538" cy="452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40990" y="0"/>
            <a:ext cx="811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14) Princípios de simulação e gerenciamento de variáveis</a:t>
            </a:r>
          </a:p>
        </p:txBody>
      </p:sp>
    </p:spTree>
    <p:extLst>
      <p:ext uri="{BB962C8B-B14F-4D97-AF65-F5344CB8AC3E}">
        <p14:creationId xmlns:p14="http://schemas.microsoft.com/office/powerpoint/2010/main" val="39230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4" y="1243991"/>
            <a:ext cx="6451281" cy="464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206" y="566113"/>
            <a:ext cx="3916908" cy="337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758" y="4099174"/>
            <a:ext cx="2791203" cy="249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86844" y="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15) Geração de sinais</a:t>
            </a:r>
          </a:p>
        </p:txBody>
      </p:sp>
    </p:spTree>
    <p:extLst>
      <p:ext uri="{BB962C8B-B14F-4D97-AF65-F5344CB8AC3E}">
        <p14:creationId xmlns:p14="http://schemas.microsoft.com/office/powerpoint/2010/main" val="5491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483768" y="1512044"/>
            <a:ext cx="3588807" cy="3703271"/>
            <a:chOff x="1008" y="912"/>
            <a:chExt cx="1202" cy="1170"/>
          </a:xfrm>
        </p:grpSpPr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" t="19116" r="73834" b="66002"/>
            <a:stretch>
              <a:fillRect/>
            </a:stretch>
          </p:blipFill>
          <p:spPr bwMode="auto">
            <a:xfrm>
              <a:off x="1008" y="912"/>
              <a:ext cx="1202" cy="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>
              <a:off x="1026" y="1917"/>
              <a:ext cx="1175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sz="2800" dirty="0" smtClean="0">
                  <a:latin typeface="Tahoma" pitchFamily="34" charset="0"/>
                </a:rPr>
                <a:t>6.660.000 resultados</a:t>
              </a:r>
              <a:endParaRPr lang="pt-BR" sz="2800" dirty="0">
                <a:latin typeface="Tahoma" pitchFamily="34" charset="0"/>
              </a:endParaRPr>
            </a:p>
          </p:txBody>
        </p:sp>
      </p:grpSp>
      <p:sp>
        <p:nvSpPr>
          <p:cNvPr id="7" name="Retângulo 6"/>
          <p:cNvSpPr/>
          <p:nvPr/>
        </p:nvSpPr>
        <p:spPr>
          <a:xfrm>
            <a:off x="88267" y="-27384"/>
            <a:ext cx="8406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13) Apresentação da ferramenta SIMULINK</a:t>
            </a:r>
          </a:p>
        </p:txBody>
      </p:sp>
    </p:spTree>
    <p:extLst>
      <p:ext uri="{BB962C8B-B14F-4D97-AF65-F5344CB8AC3E}">
        <p14:creationId xmlns:p14="http://schemas.microsoft.com/office/powerpoint/2010/main" val="9365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750683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41253"/>
            <a:ext cx="3772536" cy="337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052" y="130059"/>
            <a:ext cx="3552825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86844" y="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15) Geração de sinais</a:t>
            </a:r>
          </a:p>
        </p:txBody>
      </p:sp>
    </p:spTree>
    <p:extLst>
      <p:ext uri="{BB962C8B-B14F-4D97-AF65-F5344CB8AC3E}">
        <p14:creationId xmlns:p14="http://schemas.microsoft.com/office/powerpoint/2010/main" val="285072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32076"/>
            <a:ext cx="7173290" cy="51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906" y="97671"/>
            <a:ext cx="3552825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87" y="3707970"/>
            <a:ext cx="3438357" cy="307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86844" y="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15) Geração de sinais</a:t>
            </a:r>
          </a:p>
        </p:txBody>
      </p:sp>
    </p:spTree>
    <p:extLst>
      <p:ext uri="{BB962C8B-B14F-4D97-AF65-F5344CB8AC3E}">
        <p14:creationId xmlns:p14="http://schemas.microsoft.com/office/powerpoint/2010/main" val="200268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32076"/>
            <a:ext cx="7173290" cy="51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004" y="127651"/>
            <a:ext cx="3552825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453" y="3838731"/>
            <a:ext cx="3269970" cy="292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86844" y="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15) Geração de sinais</a:t>
            </a:r>
          </a:p>
        </p:txBody>
      </p:sp>
    </p:spTree>
    <p:extLst>
      <p:ext uri="{BB962C8B-B14F-4D97-AF65-F5344CB8AC3E}">
        <p14:creationId xmlns:p14="http://schemas.microsoft.com/office/powerpoint/2010/main" val="262891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192688" cy="445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347864" y="5661248"/>
            <a:ext cx="2018501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3600" dirty="0" err="1" smtClean="0"/>
              <a:t>Control</a:t>
            </a:r>
            <a:r>
              <a:rPr lang="pt-BR" sz="3600" dirty="0" smtClean="0"/>
              <a:t> R</a:t>
            </a:r>
            <a:endParaRPr lang="pt-BR" sz="3600" dirty="0"/>
          </a:p>
        </p:txBody>
      </p:sp>
      <p:sp>
        <p:nvSpPr>
          <p:cNvPr id="6" name="Retângulo 5"/>
          <p:cNvSpPr/>
          <p:nvPr/>
        </p:nvSpPr>
        <p:spPr>
          <a:xfrm>
            <a:off x="286844" y="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15) Geração de sinais</a:t>
            </a:r>
          </a:p>
        </p:txBody>
      </p:sp>
    </p:spTree>
    <p:extLst>
      <p:ext uri="{BB962C8B-B14F-4D97-AF65-F5344CB8AC3E}">
        <p14:creationId xmlns:p14="http://schemas.microsoft.com/office/powerpoint/2010/main" val="297390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40"/>
          <p:cNvGrpSpPr>
            <a:grpSpLocks/>
          </p:cNvGrpSpPr>
          <p:nvPr/>
        </p:nvGrpSpPr>
        <p:grpSpPr bwMode="auto">
          <a:xfrm>
            <a:off x="2190800" y="764704"/>
            <a:ext cx="5638800" cy="5314950"/>
            <a:chOff x="1488" y="960"/>
            <a:chExt cx="3552" cy="3348"/>
          </a:xfrm>
        </p:grpSpPr>
        <p:pic>
          <p:nvPicPr>
            <p:cNvPr id="4" name="Picture 103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67" t="40204" r="26666" b="38168"/>
            <a:stretch>
              <a:fillRect/>
            </a:stretch>
          </p:blipFill>
          <p:spPr bwMode="auto">
            <a:xfrm>
              <a:off x="1488" y="2149"/>
              <a:ext cx="813" cy="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103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67" t="44785" r="24167" b="36641"/>
            <a:stretch>
              <a:fillRect/>
            </a:stretch>
          </p:blipFill>
          <p:spPr bwMode="auto">
            <a:xfrm>
              <a:off x="4128" y="2293"/>
              <a:ext cx="912" cy="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103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67" t="40712" r="26666" b="34860"/>
            <a:stretch>
              <a:fillRect/>
            </a:stretch>
          </p:blipFill>
          <p:spPr bwMode="auto">
            <a:xfrm>
              <a:off x="2928" y="960"/>
              <a:ext cx="760" cy="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10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34" t="38676" r="25000" b="36684"/>
            <a:stretch>
              <a:fillRect/>
            </a:stretch>
          </p:blipFill>
          <p:spPr bwMode="auto">
            <a:xfrm>
              <a:off x="2700" y="3325"/>
              <a:ext cx="1056" cy="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AutoShape 1038"/>
            <p:cNvSpPr>
              <a:spLocks noChangeArrowheads="1"/>
            </p:cNvSpPr>
            <p:nvPr/>
          </p:nvSpPr>
          <p:spPr bwMode="auto">
            <a:xfrm>
              <a:off x="2352" y="1669"/>
              <a:ext cx="1920" cy="1872"/>
            </a:xfrm>
            <a:custGeom>
              <a:avLst/>
              <a:gdLst>
                <a:gd name="G0" fmla="+- 6480 0 0"/>
                <a:gd name="G1" fmla="+- 8640 0 0"/>
                <a:gd name="G2" fmla="+- 4320 0 0"/>
                <a:gd name="G3" fmla="+- 21600 0 6480"/>
                <a:gd name="G4" fmla="+- 21600 0 8640"/>
                <a:gd name="G5" fmla="+- 21600 0 4320"/>
                <a:gd name="G6" fmla="+- 6480 0 10800"/>
                <a:gd name="G7" fmla="+- 8640 0 10800"/>
                <a:gd name="G8" fmla="*/ G7 4320 G6"/>
                <a:gd name="G9" fmla="+- 21600 0 G8"/>
                <a:gd name="T0" fmla="*/ G8 w 21600"/>
                <a:gd name="T1" fmla="*/ G1 h 21600"/>
                <a:gd name="T2" fmla="*/ G9 w 21600"/>
                <a:gd name="T3" fmla="*/ G4 h 2160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T0" t="T1" r="T2" b="T3"/>
              <a:pathLst>
                <a:path w="21600" h="21600">
                  <a:moveTo>
                    <a:pt x="10800" y="0"/>
                  </a:moveTo>
                  <a:lnTo>
                    <a:pt x="6480" y="4320"/>
                  </a:lnTo>
                  <a:lnTo>
                    <a:pt x="8640" y="4320"/>
                  </a:lnTo>
                  <a:lnTo>
                    <a:pt x="8640" y="8640"/>
                  </a:lnTo>
                  <a:lnTo>
                    <a:pt x="4320" y="8640"/>
                  </a:lnTo>
                  <a:lnTo>
                    <a:pt x="4320" y="6480"/>
                  </a:lnTo>
                  <a:lnTo>
                    <a:pt x="0" y="10800"/>
                  </a:lnTo>
                  <a:lnTo>
                    <a:pt x="4320" y="15120"/>
                  </a:lnTo>
                  <a:lnTo>
                    <a:pt x="4320" y="12960"/>
                  </a:lnTo>
                  <a:lnTo>
                    <a:pt x="8640" y="12960"/>
                  </a:lnTo>
                  <a:lnTo>
                    <a:pt x="8640" y="17280"/>
                  </a:lnTo>
                  <a:lnTo>
                    <a:pt x="6480" y="17280"/>
                  </a:lnTo>
                  <a:lnTo>
                    <a:pt x="10800" y="21600"/>
                  </a:lnTo>
                  <a:lnTo>
                    <a:pt x="15120" y="17280"/>
                  </a:lnTo>
                  <a:lnTo>
                    <a:pt x="12960" y="17280"/>
                  </a:lnTo>
                  <a:lnTo>
                    <a:pt x="12960" y="12960"/>
                  </a:lnTo>
                  <a:lnTo>
                    <a:pt x="17280" y="12960"/>
                  </a:lnTo>
                  <a:lnTo>
                    <a:pt x="17280" y="15120"/>
                  </a:lnTo>
                  <a:lnTo>
                    <a:pt x="21600" y="10800"/>
                  </a:lnTo>
                  <a:lnTo>
                    <a:pt x="17280" y="6480"/>
                  </a:lnTo>
                  <a:lnTo>
                    <a:pt x="17280" y="8640"/>
                  </a:lnTo>
                  <a:lnTo>
                    <a:pt x="12960" y="8640"/>
                  </a:lnTo>
                  <a:lnTo>
                    <a:pt x="12960" y="4320"/>
                  </a:lnTo>
                  <a:lnTo>
                    <a:pt x="15120" y="432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" name="Text Box 1039"/>
            <p:cNvSpPr txBox="1">
              <a:spLocks noChangeArrowheads="1"/>
            </p:cNvSpPr>
            <p:nvPr/>
          </p:nvSpPr>
          <p:spPr bwMode="auto">
            <a:xfrm>
              <a:off x="2928" y="2448"/>
              <a:ext cx="8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chemeClr val="bg1"/>
                  </a:solidFill>
                </a:rPr>
                <a:t>CTRL R</a:t>
              </a: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286844" y="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15) Geração de sinais</a:t>
            </a:r>
          </a:p>
        </p:txBody>
      </p:sp>
    </p:spTree>
    <p:extLst>
      <p:ext uri="{BB962C8B-B14F-4D97-AF65-F5344CB8AC3E}">
        <p14:creationId xmlns:p14="http://schemas.microsoft.com/office/powerpoint/2010/main" val="230603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3409"/>
            <a:ext cx="770701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/>
          <p:cNvSpPr/>
          <p:nvPr/>
        </p:nvSpPr>
        <p:spPr>
          <a:xfrm>
            <a:off x="1115616" y="3255717"/>
            <a:ext cx="1440160" cy="11813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286844" y="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15) Geração de sinais</a:t>
            </a:r>
          </a:p>
        </p:txBody>
      </p:sp>
    </p:spTree>
    <p:extLst>
      <p:ext uri="{BB962C8B-B14F-4D97-AF65-F5344CB8AC3E}">
        <p14:creationId xmlns:p14="http://schemas.microsoft.com/office/powerpoint/2010/main" val="366994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411760" y="1412776"/>
            <a:ext cx="4371975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8800" dirty="0">
                <a:latin typeface="Tahoma" pitchFamily="34" charset="0"/>
              </a:rPr>
              <a:t>Exemplo</a:t>
            </a:r>
          </a:p>
          <a:p>
            <a:pPr algn="ctr"/>
            <a:endParaRPr lang="pt-BR" sz="5400" dirty="0">
              <a:latin typeface="Tahoma" pitchFamily="34" charset="0"/>
            </a:endParaRPr>
          </a:p>
          <a:p>
            <a:pPr algn="ctr"/>
            <a:r>
              <a:rPr lang="pt-BR" sz="8800" dirty="0" smtClean="0">
                <a:latin typeface="Tahoma" pitchFamily="34" charset="0"/>
              </a:rPr>
              <a:t>1</a:t>
            </a:r>
            <a:endParaRPr lang="pt-BR" sz="8800" dirty="0">
              <a:latin typeface="Tahoma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-2738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16) Simulando processos usando funções de transferência</a:t>
            </a:r>
          </a:p>
        </p:txBody>
      </p:sp>
    </p:spTree>
    <p:extLst>
      <p:ext uri="{BB962C8B-B14F-4D97-AF65-F5344CB8AC3E}">
        <p14:creationId xmlns:p14="http://schemas.microsoft.com/office/powerpoint/2010/main" val="135699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5496" y="1124744"/>
            <a:ext cx="914400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>
                <a:latin typeface="Tahoma" pitchFamily="34" charset="0"/>
                <a:cs typeface="Arial" charset="0"/>
              </a:rPr>
              <a:t>Temos a simulação de um tanque de nível sob a influência de uma </a:t>
            </a:r>
          </a:p>
          <a:p>
            <a:pPr algn="ctr">
              <a:lnSpc>
                <a:spcPct val="130000"/>
              </a:lnSpc>
            </a:pPr>
            <a:r>
              <a:rPr lang="en-US" sz="2000">
                <a:latin typeface="Tahoma" pitchFamily="34" charset="0"/>
                <a:cs typeface="Arial" charset="0"/>
              </a:rPr>
              <a:t>perturbação degrau na vazão da alimentação.   A figura descreve</a:t>
            </a:r>
          </a:p>
          <a:p>
            <a:pPr algn="ctr">
              <a:lnSpc>
                <a:spcPct val="130000"/>
              </a:lnSpc>
            </a:pPr>
            <a:r>
              <a:rPr lang="en-US" sz="2000">
                <a:latin typeface="Tahoma" pitchFamily="34" charset="0"/>
                <a:cs typeface="Arial" charset="0"/>
              </a:rPr>
              <a:t>o sistema físico que será simulado.</a:t>
            </a:r>
            <a:endParaRPr lang="en-US" sz="2000">
              <a:latin typeface="Tahoma" pitchFamily="34" charset="0"/>
              <a:cs typeface="Times New Roman" pitchFamily="18" charset="0"/>
            </a:endParaRPr>
          </a:p>
          <a:p>
            <a:pPr eaLnBrk="0" hangingPunct="0"/>
            <a:endParaRPr lang="en-US" sz="1800">
              <a:latin typeface="Tahoma" pitchFamily="34" charset="0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083496" y="3029744"/>
            <a:ext cx="3873500" cy="2746375"/>
            <a:chOff x="2961" y="11137"/>
            <a:chExt cx="4680" cy="2700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2961" y="11137"/>
              <a:ext cx="4680" cy="27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4041" y="12037"/>
              <a:ext cx="1440" cy="108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V="1">
              <a:off x="4041" y="11857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flipV="1">
              <a:off x="5481" y="11857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4221" y="11677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6201" y="12937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>
              <a:off x="3681" y="11677"/>
              <a:ext cx="5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3321" y="11317"/>
              <a:ext cx="723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pt-BR" sz="1200"/>
                <a:t>q</a:t>
              </a:r>
              <a:r>
                <a:rPr lang="pt-BR" sz="1200" baseline="-25000"/>
                <a:t>1</a:t>
              </a:r>
              <a:endParaRPr lang="pt-BR" sz="1200"/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6741" y="12577"/>
              <a:ext cx="723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pt-BR" sz="1200"/>
                <a:t>q</a:t>
              </a:r>
              <a:r>
                <a:rPr lang="pt-BR" sz="1200" baseline="-25000"/>
                <a:t>3</a:t>
              </a:r>
              <a:endParaRPr lang="pt-BR" sz="1200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flipH="1">
              <a:off x="5301" y="11677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>
              <a:off x="5301" y="11677"/>
              <a:ext cx="5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5661" y="11317"/>
              <a:ext cx="723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pt-BR" sz="1200"/>
                <a:t>q</a:t>
              </a:r>
              <a:r>
                <a:rPr lang="pt-BR" sz="1200" baseline="-25000"/>
                <a:t>2</a:t>
              </a:r>
              <a:endParaRPr lang="pt-BR" sz="1200"/>
            </a:p>
          </p:txBody>
        </p:sp>
        <p:grpSp>
          <p:nvGrpSpPr>
            <p:cNvPr id="16" name="Group 18"/>
            <p:cNvGrpSpPr>
              <a:grpSpLocks/>
            </p:cNvGrpSpPr>
            <p:nvPr/>
          </p:nvGrpSpPr>
          <p:grpSpPr bwMode="auto">
            <a:xfrm>
              <a:off x="5841" y="12846"/>
              <a:ext cx="363" cy="181"/>
              <a:chOff x="5841" y="12757"/>
              <a:chExt cx="720" cy="360"/>
            </a:xfrm>
          </p:grpSpPr>
          <p:sp>
            <p:nvSpPr>
              <p:cNvPr id="26" name="Line 19"/>
              <p:cNvSpPr>
                <a:spLocks noChangeShapeType="1"/>
              </p:cNvSpPr>
              <p:nvPr/>
            </p:nvSpPr>
            <p:spPr bwMode="auto">
              <a:xfrm>
                <a:off x="5841" y="12757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Line 20"/>
              <p:cNvSpPr>
                <a:spLocks noChangeShapeType="1"/>
              </p:cNvSpPr>
              <p:nvPr/>
            </p:nvSpPr>
            <p:spPr bwMode="auto">
              <a:xfrm flipV="1">
                <a:off x="5841" y="12757"/>
                <a:ext cx="72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Line 21"/>
              <p:cNvSpPr>
                <a:spLocks noChangeShapeType="1"/>
              </p:cNvSpPr>
              <p:nvPr/>
            </p:nvSpPr>
            <p:spPr bwMode="auto">
              <a:xfrm>
                <a:off x="6561" y="12757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Line 22"/>
              <p:cNvSpPr>
                <a:spLocks noChangeShapeType="1"/>
              </p:cNvSpPr>
              <p:nvPr/>
            </p:nvSpPr>
            <p:spPr bwMode="auto">
              <a:xfrm>
                <a:off x="5841" y="12757"/>
                <a:ext cx="72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7" name="Line 23"/>
            <p:cNvSpPr>
              <a:spLocks noChangeShapeType="1"/>
            </p:cNvSpPr>
            <p:nvPr/>
          </p:nvSpPr>
          <p:spPr bwMode="auto">
            <a:xfrm flipH="1">
              <a:off x="5481" y="12937"/>
              <a:ext cx="3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Line 24"/>
            <p:cNvSpPr>
              <a:spLocks noChangeShapeType="1"/>
            </p:cNvSpPr>
            <p:nvPr/>
          </p:nvSpPr>
          <p:spPr bwMode="auto">
            <a:xfrm>
              <a:off x="3501" y="12037"/>
              <a:ext cx="1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Line 25"/>
            <p:cNvSpPr>
              <a:spLocks noChangeShapeType="1"/>
            </p:cNvSpPr>
            <p:nvPr/>
          </p:nvSpPr>
          <p:spPr bwMode="auto">
            <a:xfrm>
              <a:off x="3501" y="13117"/>
              <a:ext cx="1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Line 26"/>
            <p:cNvSpPr>
              <a:spLocks noChangeShapeType="1"/>
            </p:cNvSpPr>
            <p:nvPr/>
          </p:nvSpPr>
          <p:spPr bwMode="auto">
            <a:xfrm>
              <a:off x="3576" y="12037"/>
              <a:ext cx="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 Box 27"/>
            <p:cNvSpPr txBox="1">
              <a:spLocks noChangeArrowheads="1"/>
            </p:cNvSpPr>
            <p:nvPr/>
          </p:nvSpPr>
          <p:spPr bwMode="auto">
            <a:xfrm>
              <a:off x="3141" y="12397"/>
              <a:ext cx="540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pt-BR" sz="1200"/>
                <a:t>h</a:t>
              </a:r>
            </a:p>
          </p:txBody>
        </p:sp>
        <p:sp>
          <p:nvSpPr>
            <p:cNvPr id="22" name="Line 28"/>
            <p:cNvSpPr>
              <a:spLocks noChangeShapeType="1"/>
            </p:cNvSpPr>
            <p:nvPr/>
          </p:nvSpPr>
          <p:spPr bwMode="auto">
            <a:xfrm>
              <a:off x="4041" y="13297"/>
              <a:ext cx="14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Line 29"/>
            <p:cNvSpPr>
              <a:spLocks noChangeShapeType="1"/>
            </p:cNvSpPr>
            <p:nvPr/>
          </p:nvSpPr>
          <p:spPr bwMode="auto">
            <a:xfrm flipV="1">
              <a:off x="4041" y="13297"/>
              <a:ext cx="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Line 30"/>
            <p:cNvSpPr>
              <a:spLocks noChangeShapeType="1"/>
            </p:cNvSpPr>
            <p:nvPr/>
          </p:nvSpPr>
          <p:spPr bwMode="auto">
            <a:xfrm flipV="1">
              <a:off x="5481" y="13297"/>
              <a:ext cx="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4401" y="13294"/>
              <a:ext cx="540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pt-BR" sz="1200"/>
                <a:t>A</a:t>
              </a:r>
            </a:p>
          </p:txBody>
        </p:sp>
      </p:grpSp>
      <p:sp>
        <p:nvSpPr>
          <p:cNvPr id="30" name="Retângulo 29"/>
          <p:cNvSpPr/>
          <p:nvPr/>
        </p:nvSpPr>
        <p:spPr>
          <a:xfrm>
            <a:off x="0" y="-2738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16) Simulando processos usando funções de transferência</a:t>
            </a:r>
          </a:p>
        </p:txBody>
      </p:sp>
    </p:spTree>
    <p:extLst>
      <p:ext uri="{BB962C8B-B14F-4D97-AF65-F5344CB8AC3E}">
        <p14:creationId xmlns:p14="http://schemas.microsoft.com/office/powerpoint/2010/main" val="379972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38200" y="2743200"/>
            <a:ext cx="78486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pt-BR" sz="2000" i="1">
                <a:latin typeface="Arial" charset="0"/>
                <a:cs typeface="Arial" charset="0"/>
              </a:rPr>
              <a:t>Assumindo que:</a:t>
            </a:r>
            <a:endParaRPr lang="pt-BR" sz="2000" i="1">
              <a:latin typeface="Tahoma" pitchFamily="34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pt-BR" sz="2000">
                <a:cs typeface="Times New Roman" pitchFamily="18" charset="0"/>
              </a:rPr>
              <a:t> </a:t>
            </a:r>
            <a:r>
              <a:rPr lang="pt-BR" sz="2000">
                <a:latin typeface="Tahoma"/>
                <a:cs typeface="Times New Roman" pitchFamily="18" charset="0"/>
              </a:rPr>
              <a:t>      </a:t>
            </a:r>
            <a:r>
              <a:rPr lang="pt-BR" sz="2000">
                <a:cs typeface="Times New Roman" pitchFamily="18" charset="0"/>
              </a:rPr>
              <a:t> - </a:t>
            </a:r>
            <a:r>
              <a:rPr lang="pt-BR" sz="2000">
                <a:latin typeface="Arial" charset="0"/>
                <a:cs typeface="Arial" charset="0"/>
              </a:rPr>
              <a:t>a densidade do l</a:t>
            </a:r>
            <a:r>
              <a:rPr lang="pt-BR" sz="2000">
                <a:latin typeface="Tahoma"/>
                <a:cs typeface="Arial" charset="0"/>
              </a:rPr>
              <a:t>í</a:t>
            </a:r>
            <a:r>
              <a:rPr lang="pt-BR" sz="2000">
                <a:latin typeface="Arial" charset="0"/>
                <a:cs typeface="Arial" charset="0"/>
              </a:rPr>
              <a:t>quido  e a </a:t>
            </a:r>
            <a:r>
              <a:rPr lang="pt-BR" sz="2000">
                <a:latin typeface="Tahoma"/>
                <a:cs typeface="Arial" charset="0"/>
              </a:rPr>
              <a:t>á</a:t>
            </a:r>
            <a:r>
              <a:rPr lang="pt-BR" sz="2000">
                <a:latin typeface="Arial" charset="0"/>
                <a:cs typeface="Arial" charset="0"/>
              </a:rPr>
              <a:t>rea da se</a:t>
            </a:r>
            <a:r>
              <a:rPr lang="pt-BR" sz="2000">
                <a:latin typeface="Tahoma"/>
                <a:cs typeface="Arial" charset="0"/>
              </a:rPr>
              <a:t>ç</a:t>
            </a:r>
            <a:r>
              <a:rPr lang="pt-BR" sz="2000">
                <a:latin typeface="Arial" charset="0"/>
                <a:cs typeface="Arial" charset="0"/>
              </a:rPr>
              <a:t>ão transversal do</a:t>
            </a:r>
          </a:p>
          <a:p>
            <a:pPr>
              <a:lnSpc>
                <a:spcPct val="130000"/>
              </a:lnSpc>
            </a:pPr>
            <a:r>
              <a:rPr lang="pt-BR" sz="2000">
                <a:latin typeface="Arial" charset="0"/>
                <a:cs typeface="Arial" charset="0"/>
              </a:rPr>
              <a:t>           tanque A  são constantes.</a:t>
            </a:r>
          </a:p>
          <a:p>
            <a:pPr>
              <a:lnSpc>
                <a:spcPct val="130000"/>
              </a:lnSpc>
            </a:pPr>
            <a:endParaRPr lang="pt-BR" sz="2000">
              <a:latin typeface="Tahoma" pitchFamily="34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pt-BR" sz="2000">
                <a:latin typeface="Arial" charset="0"/>
                <a:cs typeface="Arial" charset="0"/>
              </a:rPr>
              <a:t>         - a rela</a:t>
            </a:r>
            <a:r>
              <a:rPr lang="pt-BR" sz="2000">
                <a:latin typeface="Tahoma"/>
                <a:cs typeface="Arial" charset="0"/>
              </a:rPr>
              <a:t>ç</a:t>
            </a:r>
            <a:r>
              <a:rPr lang="pt-BR" sz="2000">
                <a:latin typeface="Arial" charset="0"/>
                <a:cs typeface="Arial" charset="0"/>
              </a:rPr>
              <a:t>ão entre a vazão e a carga </a:t>
            </a:r>
            <a:r>
              <a:rPr lang="pt-BR" sz="2000">
                <a:latin typeface="Tahoma"/>
                <a:cs typeface="Arial" charset="0"/>
              </a:rPr>
              <a:t>é</a:t>
            </a:r>
            <a:r>
              <a:rPr lang="pt-BR" sz="2000">
                <a:latin typeface="Arial" charset="0"/>
                <a:cs typeface="Arial" charset="0"/>
              </a:rPr>
              <a:t> linear:</a:t>
            </a:r>
            <a:endParaRPr lang="en-US" sz="2000">
              <a:latin typeface="Tahoma" pitchFamily="34" charset="0"/>
              <a:cs typeface="Arial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838200" y="1641475"/>
            <a:ext cx="7427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2000" b="1">
                <a:latin typeface="Tahoma" pitchFamily="34" charset="0"/>
              </a:rPr>
              <a:t>Deduzindo o modelo matemático que descreve o tanque:</a:t>
            </a:r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/>
        </p:nvGraphicFramePr>
        <p:xfrm>
          <a:off x="4114800" y="4902200"/>
          <a:ext cx="137636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6" r:id="rId3" imgW="622030" imgH="228501" progId="Equation.3">
                  <p:embed/>
                </p:oleObj>
              </mc:Choice>
              <mc:Fallback>
                <p:oleObj r:id="rId3" imgW="622030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4902200"/>
                        <a:ext cx="1376363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tângulo 4"/>
          <p:cNvSpPr/>
          <p:nvPr/>
        </p:nvSpPr>
        <p:spPr>
          <a:xfrm>
            <a:off x="0" y="-2738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16) Simulando processos usando funções de transferência</a:t>
            </a:r>
          </a:p>
        </p:txBody>
      </p:sp>
    </p:spTree>
    <p:extLst>
      <p:ext uri="{BB962C8B-B14F-4D97-AF65-F5344CB8AC3E}">
        <p14:creationId xmlns:p14="http://schemas.microsoft.com/office/powerpoint/2010/main" val="397150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914400" y="1676400"/>
            <a:ext cx="7848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Tahoma" pitchFamily="34" charset="0"/>
                <a:cs typeface="Arial" charset="0"/>
              </a:rPr>
              <a:t>O modelo é descrito por uma equação de balanço transiente de massa no tanque:</a:t>
            </a:r>
            <a:endParaRPr lang="en-US" sz="1800">
              <a:latin typeface="Tahoma" pitchFamily="34" charset="0"/>
              <a:cs typeface="Times New Roman" pitchFamily="18" charset="0"/>
            </a:endParaRPr>
          </a:p>
          <a:p>
            <a:pPr algn="ctr" eaLnBrk="0" hangingPunct="0"/>
            <a:endParaRPr lang="en-US" sz="1800">
              <a:latin typeface="Tahoma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276600" y="2355850"/>
          <a:ext cx="365760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2" r:id="rId3" imgW="1548728" imgH="393529" progId="Equation.3">
                  <p:embed/>
                </p:oleObj>
              </mc:Choice>
              <mc:Fallback>
                <p:oleObj r:id="rId3" imgW="1548728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355850"/>
                        <a:ext cx="3657600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66800" y="3886200"/>
            <a:ext cx="807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sz="1800">
                <a:latin typeface="Tahoma" pitchFamily="34" charset="0"/>
                <a:cs typeface="Arial" charset="0"/>
              </a:rPr>
              <a:t>Substituindo a hipótese ii na equação anterior ficamos com:</a:t>
            </a:r>
            <a:r>
              <a:rPr lang="en-US" sz="1800">
                <a:latin typeface="Tahoma" pitchFamily="34" charset="0"/>
              </a:rPr>
              <a:t> 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3276600" y="4648200"/>
          <a:ext cx="350520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3" r:id="rId5" imgW="1586811" imgH="393529" progId="Equation.3">
                  <p:embed/>
                </p:oleObj>
              </mc:Choice>
              <mc:Fallback>
                <p:oleObj r:id="rId5" imgW="1586811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648200"/>
                        <a:ext cx="3505200" cy="860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ângulo 5"/>
          <p:cNvSpPr/>
          <p:nvPr/>
        </p:nvSpPr>
        <p:spPr>
          <a:xfrm>
            <a:off x="0" y="-2738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16) Simulando processos usando funções de transferência</a:t>
            </a:r>
          </a:p>
        </p:txBody>
      </p:sp>
    </p:spTree>
    <p:extLst>
      <p:ext uri="{BB962C8B-B14F-4D97-AF65-F5344CB8AC3E}">
        <p14:creationId xmlns:p14="http://schemas.microsoft.com/office/powerpoint/2010/main" val="120975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9" t="13550" r="13763" b="21138"/>
          <a:stretch/>
        </p:blipFill>
        <p:spPr bwMode="auto">
          <a:xfrm>
            <a:off x="467543" y="764704"/>
            <a:ext cx="7999163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88267" y="-27384"/>
            <a:ext cx="8406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13) Apresentação da ferramenta SIMULINK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90600" y="1124744"/>
            <a:ext cx="72390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000">
                <a:latin typeface="Tahoma" pitchFamily="34" charset="0"/>
                <a:cs typeface="Arial" charset="0"/>
              </a:rPr>
              <a:t>Introduzindo as variáveis-desvio e aplicando a Transformada de Laplace, chegamos as funções de transferência:</a:t>
            </a:r>
            <a:endParaRPr lang="en-US" sz="2000">
              <a:latin typeface="Tahoma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171700" y="24899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171700" y="244395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804536"/>
              </p:ext>
            </p:extLst>
          </p:nvPr>
        </p:nvGraphicFramePr>
        <p:xfrm>
          <a:off x="2362200" y="2590007"/>
          <a:ext cx="266700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8" r:id="rId3" imgW="1447800" imgH="457200" progId="Equation.3">
                  <p:embed/>
                </p:oleObj>
              </mc:Choice>
              <mc:Fallback>
                <p:oleObj r:id="rId3" imgW="1447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590007"/>
                        <a:ext cx="2667000" cy="841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286709"/>
              </p:ext>
            </p:extLst>
          </p:nvPr>
        </p:nvGraphicFramePr>
        <p:xfrm>
          <a:off x="2286000" y="3656807"/>
          <a:ext cx="2895600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9" r:id="rId5" imgW="1473200" imgH="457200" progId="Equation.3">
                  <p:embed/>
                </p:oleObj>
              </mc:Choice>
              <mc:Fallback>
                <p:oleObj r:id="rId5" imgW="1473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656807"/>
                        <a:ext cx="2895600" cy="896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715000" y="4706144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800">
                <a:latin typeface="Tahoma" pitchFamily="34" charset="0"/>
                <a:cs typeface="Arial" charset="0"/>
              </a:rPr>
              <a:t>onde:</a:t>
            </a:r>
            <a:endParaRPr lang="en-US" sz="1800">
              <a:latin typeface="Tahoma" pitchFamily="34" charset="0"/>
            </a:endParaRPr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875013"/>
              </p:ext>
            </p:extLst>
          </p:nvPr>
        </p:nvGraphicFramePr>
        <p:xfrm>
          <a:off x="6629400" y="5087144"/>
          <a:ext cx="990600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40" r:id="rId7" imgW="508000" imgH="431800" progId="Equation.3">
                  <p:embed/>
                </p:oleObj>
              </mc:Choice>
              <mc:Fallback>
                <p:oleObj r:id="rId7" imgW="508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5087144"/>
                        <a:ext cx="990600" cy="839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5638800" y="2801144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5638800" y="3867944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0" y="-2738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16) Simulando processos usando funções de transferência</a:t>
            </a:r>
          </a:p>
        </p:txBody>
      </p:sp>
    </p:spTree>
    <p:extLst>
      <p:ext uri="{BB962C8B-B14F-4D97-AF65-F5344CB8AC3E}">
        <p14:creationId xmlns:p14="http://schemas.microsoft.com/office/powerpoint/2010/main" val="12334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66800" y="1268760"/>
            <a:ext cx="7454900" cy="103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pt-BR" sz="1800">
                <a:latin typeface="Tahoma" pitchFamily="34" charset="0"/>
                <a:cs typeface="Arial" charset="0"/>
              </a:rPr>
              <a:t>Para o exemplo em questão considere um tanque de 0.5 m de diâmetro</a:t>
            </a:r>
          </a:p>
          <a:p>
            <a:pPr algn="ctr">
              <a:lnSpc>
                <a:spcPct val="115000"/>
              </a:lnSpc>
            </a:pPr>
            <a:r>
              <a:rPr lang="pt-BR" sz="1800">
                <a:latin typeface="Tahoma" pitchFamily="34" charset="0"/>
                <a:cs typeface="Arial" charset="0"/>
              </a:rPr>
              <a:t> e uma válvula na saída na linha atuando sob uma resistência </a:t>
            </a:r>
          </a:p>
          <a:p>
            <a:pPr algn="ctr">
              <a:lnSpc>
                <a:spcPct val="115000"/>
              </a:lnSpc>
            </a:pPr>
            <a:r>
              <a:rPr lang="pt-BR" sz="1800">
                <a:latin typeface="Tahoma" pitchFamily="34" charset="0"/>
                <a:cs typeface="Arial" charset="0"/>
              </a:rPr>
              <a:t>linear (R) de 6.37 min/m</a:t>
            </a:r>
            <a:r>
              <a:rPr lang="pt-BR" sz="1800" baseline="30000">
                <a:latin typeface="Tahoma" pitchFamily="34" charset="0"/>
                <a:cs typeface="Arial" charset="0"/>
              </a:rPr>
              <a:t>2</a:t>
            </a:r>
            <a:r>
              <a:rPr lang="pt-BR" sz="1800">
                <a:latin typeface="Tahoma" pitchFamily="34" charset="0"/>
                <a:cs typeface="Arial" charset="0"/>
              </a:rPr>
              <a:t>. 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600200" y="2673697"/>
            <a:ext cx="685800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pt-BR" sz="1800">
                <a:latin typeface="Tahoma" pitchFamily="34" charset="0"/>
                <a:cs typeface="Arial" charset="0"/>
              </a:rPr>
              <a:t>Serão simulados </a:t>
            </a:r>
            <a:r>
              <a:rPr lang="pt-BR" sz="1800" u="sng">
                <a:latin typeface="Tahoma" pitchFamily="34" charset="0"/>
                <a:cs typeface="Arial" charset="0"/>
              </a:rPr>
              <a:t>um degrau de 1 ft</a:t>
            </a:r>
            <a:r>
              <a:rPr lang="pt-BR" sz="1800" u="sng" baseline="30000">
                <a:latin typeface="Tahoma" pitchFamily="34" charset="0"/>
                <a:cs typeface="Arial" charset="0"/>
              </a:rPr>
              <a:t>3</a:t>
            </a:r>
            <a:r>
              <a:rPr lang="pt-BR" sz="1800" u="sng">
                <a:latin typeface="Tahoma" pitchFamily="34" charset="0"/>
                <a:cs typeface="Arial" charset="0"/>
              </a:rPr>
              <a:t> na vazão q</a:t>
            </a:r>
            <a:r>
              <a:rPr lang="pt-BR" sz="1800" u="sng" baseline="-30000">
                <a:latin typeface="Tahoma" pitchFamily="34" charset="0"/>
                <a:cs typeface="Arial" charset="0"/>
              </a:rPr>
              <a:t>1</a:t>
            </a:r>
            <a:r>
              <a:rPr lang="pt-BR" sz="1800" u="sng">
                <a:latin typeface="Tahoma" pitchFamily="34" charset="0"/>
                <a:cs typeface="Arial" charset="0"/>
              </a:rPr>
              <a:t> a partir do tempo  igual a 0 min </a:t>
            </a:r>
            <a:r>
              <a:rPr lang="pt-BR" sz="1800">
                <a:latin typeface="Tahoma" pitchFamily="34" charset="0"/>
                <a:cs typeface="Arial" charset="0"/>
              </a:rPr>
              <a:t>(step) e </a:t>
            </a:r>
            <a:r>
              <a:rPr lang="pt-BR" sz="1800" u="sng">
                <a:latin typeface="Tahoma" pitchFamily="34" charset="0"/>
                <a:cs typeface="Arial" charset="0"/>
              </a:rPr>
              <a:t>um degrau de 1 ft</a:t>
            </a:r>
            <a:r>
              <a:rPr lang="pt-BR" sz="1800" u="sng" baseline="30000">
                <a:latin typeface="Tahoma" pitchFamily="34" charset="0"/>
                <a:cs typeface="Arial" charset="0"/>
              </a:rPr>
              <a:t>3</a:t>
            </a:r>
            <a:r>
              <a:rPr lang="pt-BR" sz="1800" u="sng">
                <a:latin typeface="Tahoma" pitchFamily="34" charset="0"/>
                <a:cs typeface="Arial" charset="0"/>
              </a:rPr>
              <a:t> na vazão q</a:t>
            </a:r>
            <a:r>
              <a:rPr lang="pt-BR" sz="1800" u="sng" baseline="-30000">
                <a:latin typeface="Tahoma" pitchFamily="34" charset="0"/>
                <a:cs typeface="Arial" charset="0"/>
              </a:rPr>
              <a:t>2</a:t>
            </a:r>
            <a:r>
              <a:rPr lang="pt-BR" sz="1800" u="sng">
                <a:latin typeface="Tahoma" pitchFamily="34" charset="0"/>
                <a:cs typeface="Arial" charset="0"/>
              </a:rPr>
              <a:t> a partir do tempo igual a 10 min</a:t>
            </a:r>
            <a:r>
              <a:rPr lang="pt-BR" sz="1800">
                <a:latin typeface="Tahoma" pitchFamily="34" charset="0"/>
                <a:cs typeface="Arial" charset="0"/>
              </a:rPr>
              <a:t>(step1).</a:t>
            </a:r>
            <a:r>
              <a:rPr lang="pt-BR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52600" y="4426297"/>
            <a:ext cx="30448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800">
                <a:solidFill>
                  <a:srgbClr val="000000"/>
                </a:solidFill>
                <a:latin typeface="Tahoma" pitchFamily="34" charset="0"/>
                <a:cs typeface="Arial" charset="0"/>
              </a:rPr>
              <a:t>A = 3.1415 * (0.5/2)^2</a:t>
            </a:r>
            <a:endParaRPr lang="pt-BR" sz="1800">
              <a:solidFill>
                <a:srgbClr val="000000"/>
              </a:solidFill>
              <a:latin typeface="Tahoma" pitchFamily="34" charset="0"/>
              <a:cs typeface="Times New Roman" pitchFamily="18" charset="0"/>
            </a:endParaRPr>
          </a:p>
          <a:p>
            <a:r>
              <a:rPr lang="pt-BR" sz="1800">
                <a:solidFill>
                  <a:srgbClr val="000000"/>
                </a:solidFill>
                <a:latin typeface="Tahoma" pitchFamily="34" charset="0"/>
                <a:cs typeface="Arial" charset="0"/>
              </a:rPr>
              <a:t>A = 0.196</a:t>
            </a:r>
          </a:p>
          <a:p>
            <a:endParaRPr lang="pt-BR" sz="18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  <a:p>
            <a:r>
              <a:rPr lang="pt-BR" sz="18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R = 6.37</a:t>
            </a:r>
            <a:r>
              <a:rPr lang="pt-BR" sz="1800">
                <a:solidFill>
                  <a:srgbClr val="000000"/>
                </a:solidFill>
                <a:latin typeface="Tahoma" pitchFamily="34" charset="0"/>
                <a:cs typeface="Arial" charset="0"/>
              </a:rPr>
              <a:t> 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086568"/>
              </p:ext>
            </p:extLst>
          </p:nvPr>
        </p:nvGraphicFramePr>
        <p:xfrm>
          <a:off x="5562600" y="4731097"/>
          <a:ext cx="1752600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8" r:id="rId3" imgW="939392" imgH="431613" progId="Equation.3">
                  <p:embed/>
                </p:oleObj>
              </mc:Choice>
              <mc:Fallback>
                <p:oleObj r:id="rId3" imgW="939392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731097"/>
                        <a:ext cx="1752600" cy="796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334000" y="4578697"/>
            <a:ext cx="2438400" cy="12192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-2738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16) Simulando processos usando funções de transferência</a:t>
            </a:r>
          </a:p>
        </p:txBody>
      </p:sp>
    </p:spTree>
    <p:extLst>
      <p:ext uri="{BB962C8B-B14F-4D97-AF65-F5344CB8AC3E}">
        <p14:creationId xmlns:p14="http://schemas.microsoft.com/office/powerpoint/2010/main" val="19543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60" y="902840"/>
            <a:ext cx="5986227" cy="5044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6"/>
          <p:cNvSpPr>
            <a:spLocks noChangeArrowheads="1"/>
          </p:cNvSpPr>
          <p:nvPr/>
        </p:nvSpPr>
        <p:spPr bwMode="auto">
          <a:xfrm>
            <a:off x="4378424" y="2488332"/>
            <a:ext cx="2209800" cy="762000"/>
          </a:xfrm>
          <a:prstGeom prst="ellips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225774" y="1916832"/>
            <a:ext cx="1630363" cy="4572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/>
              <a:t>Corrente q1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247999" y="4555976"/>
            <a:ext cx="1630363" cy="4572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/>
              <a:t>Corrente q2</a:t>
            </a:r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4378424" y="4019401"/>
            <a:ext cx="2209800" cy="762000"/>
          </a:xfrm>
          <a:prstGeom prst="ellips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 flipV="1">
            <a:off x="3083024" y="2354982"/>
            <a:ext cx="1295400" cy="4572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endParaRPr lang="pt-BR"/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 flipH="1">
            <a:off x="3083024" y="4400401"/>
            <a:ext cx="1295400" cy="2286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0" y="-2738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16) Simulando processos usando funções de transferência</a:t>
            </a:r>
          </a:p>
        </p:txBody>
      </p:sp>
    </p:spTree>
    <p:extLst>
      <p:ext uri="{BB962C8B-B14F-4D97-AF65-F5344CB8AC3E}">
        <p14:creationId xmlns:p14="http://schemas.microsoft.com/office/powerpoint/2010/main" val="360823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566"/>
            <a:ext cx="5464722" cy="4968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5544616" cy="5041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34" y="1772816"/>
            <a:ext cx="6091586" cy="482453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24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836712"/>
            <a:ext cx="3909525" cy="309634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170762" y="4437112"/>
            <a:ext cx="5500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i="1" dirty="0" smtClean="0"/>
              <a:t>Indo sempre da maior ordem até a menor.</a:t>
            </a:r>
          </a:p>
          <a:p>
            <a:pPr algn="ctr"/>
            <a:endParaRPr lang="pt-BR" b="1" i="1" dirty="0"/>
          </a:p>
          <a:p>
            <a:pPr algn="ctr"/>
            <a:r>
              <a:rPr lang="pt-BR" b="1" i="1" dirty="0" smtClean="0"/>
              <a:t>Use o Zero sempre que necessário.</a:t>
            </a:r>
            <a:endParaRPr lang="pt-BR" b="1" i="1" dirty="0"/>
          </a:p>
        </p:txBody>
      </p:sp>
      <p:sp>
        <p:nvSpPr>
          <p:cNvPr id="5" name="Retângulo 4"/>
          <p:cNvSpPr/>
          <p:nvPr/>
        </p:nvSpPr>
        <p:spPr>
          <a:xfrm>
            <a:off x="0" y="-2738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16) Simulando processos usando funções de transferência</a:t>
            </a:r>
          </a:p>
        </p:txBody>
      </p:sp>
    </p:spTree>
    <p:extLst>
      <p:ext uri="{BB962C8B-B14F-4D97-AF65-F5344CB8AC3E}">
        <p14:creationId xmlns:p14="http://schemas.microsoft.com/office/powerpoint/2010/main" val="137437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6" t="30820" r="61322" b="46754"/>
          <a:stretch/>
        </p:blipFill>
        <p:spPr bwMode="auto">
          <a:xfrm>
            <a:off x="792452" y="906582"/>
            <a:ext cx="201622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ta para a direita 1"/>
          <p:cNvSpPr/>
          <p:nvPr/>
        </p:nvSpPr>
        <p:spPr>
          <a:xfrm>
            <a:off x="3168716" y="1230618"/>
            <a:ext cx="1800200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30155" r="46886" b="46361"/>
          <a:stretch/>
        </p:blipFill>
        <p:spPr bwMode="auto">
          <a:xfrm>
            <a:off x="5220072" y="908720"/>
            <a:ext cx="3090779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14540"/>
            <a:ext cx="4968552" cy="406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0" y="-2738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16) Simulando processos usando funções de transferência</a:t>
            </a:r>
          </a:p>
        </p:txBody>
      </p:sp>
    </p:spTree>
    <p:extLst>
      <p:ext uri="{BB962C8B-B14F-4D97-AF65-F5344CB8AC3E}">
        <p14:creationId xmlns:p14="http://schemas.microsoft.com/office/powerpoint/2010/main" val="97692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827584" y="980728"/>
            <a:ext cx="7943850" cy="5076825"/>
            <a:chOff x="576" y="806"/>
            <a:chExt cx="5004" cy="3198"/>
          </a:xfrm>
        </p:grpSpPr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576" y="806"/>
              <a:ext cx="135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2000">
                  <a:latin typeface="Tahoma" pitchFamily="34" charset="0"/>
                </a:rPr>
                <a:t>Resultado obtido:</a:t>
              </a:r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152"/>
              <a:ext cx="2544" cy="22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2352" y="2304"/>
              <a:ext cx="912" cy="38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1488" y="2352"/>
              <a:ext cx="91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720" y="2208"/>
              <a:ext cx="87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800">
                  <a:latin typeface="Tahoma" pitchFamily="34" charset="0"/>
                </a:rPr>
                <a:t>1º estado</a:t>
              </a:r>
            </a:p>
            <a:p>
              <a:r>
                <a:rPr lang="pt-BR" sz="1800">
                  <a:latin typeface="Tahoma" pitchFamily="34" charset="0"/>
                </a:rPr>
                <a:t>estacionário</a:t>
              </a: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3504" y="1728"/>
              <a:ext cx="912" cy="38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3984" y="2112"/>
              <a:ext cx="91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4704" y="2448"/>
              <a:ext cx="87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800">
                  <a:latin typeface="Tahoma" pitchFamily="34" charset="0"/>
                </a:rPr>
                <a:t>2º estado</a:t>
              </a:r>
            </a:p>
            <a:p>
              <a:r>
                <a:rPr lang="pt-BR" sz="1800">
                  <a:latin typeface="Tahoma" pitchFamily="34" charset="0"/>
                </a:rPr>
                <a:t>estacionário</a:t>
              </a:r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2208" y="32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1568" y="3600"/>
              <a:ext cx="8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sz="1800">
                  <a:latin typeface="Tahoma" pitchFamily="34" charset="0"/>
                </a:rPr>
                <a:t>1ª </a:t>
              </a:r>
            </a:p>
            <a:p>
              <a:pPr algn="ctr"/>
              <a:r>
                <a:rPr lang="pt-BR" sz="1800">
                  <a:latin typeface="Tahoma" pitchFamily="34" charset="0"/>
                </a:rPr>
                <a:t>perturbação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3056" y="3580"/>
              <a:ext cx="8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sz="1800">
                  <a:latin typeface="Tahoma" pitchFamily="34" charset="0"/>
                </a:rPr>
                <a:t>2ª </a:t>
              </a:r>
            </a:p>
            <a:p>
              <a:pPr algn="ctr"/>
              <a:r>
                <a:rPr lang="pt-BR" sz="1800">
                  <a:latin typeface="Tahoma" pitchFamily="34" charset="0"/>
                </a:rPr>
                <a:t>perturbação</a:t>
              </a: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3216" y="32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16" name="Retângulo 15"/>
          <p:cNvSpPr/>
          <p:nvPr/>
        </p:nvSpPr>
        <p:spPr>
          <a:xfrm>
            <a:off x="0" y="-2738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16) Simulando processos usando funções de transferência</a:t>
            </a:r>
          </a:p>
        </p:txBody>
      </p:sp>
    </p:spTree>
    <p:extLst>
      <p:ext uri="{BB962C8B-B14F-4D97-AF65-F5344CB8AC3E}">
        <p14:creationId xmlns:p14="http://schemas.microsoft.com/office/powerpoint/2010/main" val="346416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99034" y="1587048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i="1" dirty="0" smtClean="0"/>
              <a:t>Usando  S-</a:t>
            </a:r>
            <a:r>
              <a:rPr lang="pt-BR" sz="3600" i="1" dirty="0" err="1" smtClean="0"/>
              <a:t>function</a:t>
            </a:r>
            <a:r>
              <a:rPr lang="pt-BR" sz="3600" i="1" dirty="0" smtClean="0"/>
              <a:t> </a:t>
            </a:r>
            <a:endParaRPr lang="pt-BR" sz="3600" i="1" dirty="0"/>
          </a:p>
        </p:txBody>
      </p:sp>
      <p:sp>
        <p:nvSpPr>
          <p:cNvPr id="3" name="Retângulo 2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308170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83568" y="980728"/>
            <a:ext cx="403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sz="2000">
                <a:latin typeface="Tahoma" pitchFamily="34" charset="0"/>
                <a:cs typeface="Times New Roman" pitchFamily="18" charset="0"/>
              </a:rPr>
              <a:t>Equações para modelar um CSTR</a:t>
            </a:r>
            <a:r>
              <a:rPr lang="en-US" sz="2000">
                <a:latin typeface="Tahoma" pitchFamily="34" charset="0"/>
              </a:rPr>
              <a:t>:</a:t>
            </a:r>
          </a:p>
        </p:txBody>
      </p:sp>
      <p:graphicFrame>
        <p:nvGraphicFramePr>
          <p:cNvPr id="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612923"/>
              </p:ext>
            </p:extLst>
          </p:nvPr>
        </p:nvGraphicFramePr>
        <p:xfrm>
          <a:off x="3960168" y="2047528"/>
          <a:ext cx="173990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4" name="Equation" r:id="rId3" imgW="736280" imgH="317362" progId="Equation.3">
                  <p:embed/>
                </p:oleObj>
              </mc:Choice>
              <mc:Fallback>
                <p:oleObj name="Equation" r:id="rId3" imgW="736280" imgH="3173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0168" y="2047528"/>
                        <a:ext cx="1739900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627225"/>
              </p:ext>
            </p:extLst>
          </p:nvPr>
        </p:nvGraphicFramePr>
        <p:xfrm>
          <a:off x="3045768" y="3266728"/>
          <a:ext cx="3657600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5" name="Equation" r:id="rId5" imgW="1739900" imgH="368300" progId="Equation.3">
                  <p:embed/>
                </p:oleObj>
              </mc:Choice>
              <mc:Fallback>
                <p:oleObj name="Equation" r:id="rId5" imgW="17399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5768" y="3266728"/>
                        <a:ext cx="3657600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827261"/>
              </p:ext>
            </p:extLst>
          </p:nvPr>
        </p:nvGraphicFramePr>
        <p:xfrm>
          <a:off x="2207568" y="4485928"/>
          <a:ext cx="5664200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6" name="Equation" r:id="rId7" imgW="2692400" imgH="457200" progId="Equation.3">
                  <p:embed/>
                </p:oleObj>
              </mc:Choice>
              <mc:Fallback>
                <p:oleObj name="Equation" r:id="rId7" imgW="2692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7568" y="4485928"/>
                        <a:ext cx="5664200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491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87760" y="2259360"/>
            <a:ext cx="73152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dCa = (Fi*(cai-Ca)/V) - k*Ca;</a:t>
            </a:r>
          </a:p>
          <a:p>
            <a:endParaRPr lang="en-US" sz="1800">
              <a:solidFill>
                <a:srgbClr val="000000"/>
              </a:solidFill>
              <a:latin typeface="Tahoma" pitchFamily="34" charset="0"/>
              <a:cs typeface="Times New Roman" pitchFamily="18" charset="0"/>
            </a:endParaRPr>
          </a:p>
          <a:p>
            <a:pPr eaLnBrk="0" hangingPunct="0"/>
            <a:r>
              <a:rPr lang="en-US" sz="18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dV  = Fi-F;</a:t>
            </a:r>
          </a:p>
          <a:p>
            <a:pPr eaLnBrk="0" hangingPunct="0"/>
            <a:endParaRPr lang="pt-BR" sz="1800">
              <a:solidFill>
                <a:srgbClr val="000000"/>
              </a:solidFill>
              <a:latin typeface="Tahoma" pitchFamily="34" charset="0"/>
              <a:cs typeface="Times New Roman" pitchFamily="18" charset="0"/>
            </a:endParaRPr>
          </a:p>
          <a:p>
            <a:pPr eaLnBrk="0" hangingPunct="0"/>
            <a:r>
              <a:rPr lang="pt-BR" sz="18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dT  = (Fi*Cp*ro*(Ti-T) + DeltaH*k*Ca*V - U*A*(T-Tc)) /(V*ro*Cp);</a:t>
            </a:r>
            <a:r>
              <a:rPr lang="en-US" sz="1800">
                <a:latin typeface="Tahoma" pitchFamily="34" charset="0"/>
              </a:rPr>
              <a:t> 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11560" y="1268760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sz="2000">
                <a:latin typeface="Tahoma" pitchFamily="34" charset="0"/>
                <a:cs typeface="Times New Roman" pitchFamily="18" charset="0"/>
              </a:rPr>
              <a:t>Passando as equações para o formato Matlab:</a:t>
            </a:r>
            <a:endParaRPr lang="en-US" sz="2000">
              <a:latin typeface="Tahoma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22509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 flipH="1">
            <a:off x="2435982" y="1124744"/>
            <a:ext cx="4824536" cy="11079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6600" dirty="0" smtClean="0"/>
              <a:t>MATLAB</a:t>
            </a:r>
            <a:endParaRPr lang="pt-BR" sz="6600" dirty="0"/>
          </a:p>
        </p:txBody>
      </p:sp>
      <p:sp>
        <p:nvSpPr>
          <p:cNvPr id="3" name="CaixaDeTexto 2"/>
          <p:cNvSpPr txBox="1"/>
          <p:nvPr/>
        </p:nvSpPr>
        <p:spPr>
          <a:xfrm flipH="1">
            <a:off x="887810" y="3387764"/>
            <a:ext cx="309634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dirty="0" err="1" smtClean="0"/>
              <a:t>Simulink</a:t>
            </a:r>
            <a:endParaRPr lang="pt-BR" sz="3600" dirty="0"/>
          </a:p>
        </p:txBody>
      </p:sp>
      <p:sp>
        <p:nvSpPr>
          <p:cNvPr id="4" name="CaixaDeTexto 3"/>
          <p:cNvSpPr txBox="1"/>
          <p:nvPr/>
        </p:nvSpPr>
        <p:spPr>
          <a:xfrm flipH="1">
            <a:off x="4978524" y="3132872"/>
            <a:ext cx="3096344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Toolbox</a:t>
            </a:r>
            <a:endParaRPr lang="pt-BR" sz="3600" dirty="0"/>
          </a:p>
        </p:txBody>
      </p:sp>
      <p:sp>
        <p:nvSpPr>
          <p:cNvPr id="5" name="CaixaDeTexto 4"/>
          <p:cNvSpPr txBox="1"/>
          <p:nvPr/>
        </p:nvSpPr>
        <p:spPr>
          <a:xfrm flipH="1">
            <a:off x="4963988" y="4034095"/>
            <a:ext cx="3096344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Toolbox</a:t>
            </a:r>
            <a:endParaRPr lang="pt-BR" sz="3600" dirty="0"/>
          </a:p>
        </p:txBody>
      </p:sp>
      <p:sp>
        <p:nvSpPr>
          <p:cNvPr id="6" name="CaixaDeTexto 5"/>
          <p:cNvSpPr txBox="1"/>
          <p:nvPr/>
        </p:nvSpPr>
        <p:spPr>
          <a:xfrm flipH="1">
            <a:off x="4978524" y="4941168"/>
            <a:ext cx="3096344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Toolbox</a:t>
            </a:r>
            <a:endParaRPr lang="pt-BR" sz="3600" dirty="0"/>
          </a:p>
        </p:txBody>
      </p:sp>
      <p:sp>
        <p:nvSpPr>
          <p:cNvPr id="7" name="CaixaDeTexto 6"/>
          <p:cNvSpPr txBox="1"/>
          <p:nvPr/>
        </p:nvSpPr>
        <p:spPr>
          <a:xfrm flipH="1">
            <a:off x="1503233" y="4331528"/>
            <a:ext cx="1824422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Toolbox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 flipH="1">
            <a:off x="1523442" y="5055567"/>
            <a:ext cx="1824422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Toolbox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88267" y="-27384"/>
            <a:ext cx="8406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13) Apresentação da ferramenta SIMULINK</a:t>
            </a:r>
          </a:p>
        </p:txBody>
      </p:sp>
    </p:spTree>
    <p:extLst>
      <p:ext uri="{BB962C8B-B14F-4D97-AF65-F5344CB8AC3E}">
        <p14:creationId xmlns:p14="http://schemas.microsoft.com/office/powerpoint/2010/main" val="137764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295400" y="764704"/>
            <a:ext cx="6021388" cy="520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>
                <a:latin typeface="Tahoma" pitchFamily="34" charset="0"/>
              </a:rPr>
              <a:t>onde:</a:t>
            </a:r>
          </a:p>
          <a:p>
            <a:pPr eaLnBrk="1" hangingPunct="1">
              <a:lnSpc>
                <a:spcPct val="115000"/>
              </a:lnSpc>
            </a:pPr>
            <a:endParaRPr lang="pt-BR" sz="2000">
              <a:latin typeface="Tahoma" pitchFamily="34" charset="0"/>
            </a:endParaRPr>
          </a:p>
          <a:p>
            <a:pPr lvl="1" eaLnBrk="1" hangingPunct="1">
              <a:lnSpc>
                <a:spcPct val="135000"/>
              </a:lnSpc>
            </a:pPr>
            <a:r>
              <a:rPr lang="pt-BR" sz="1800" u="sng">
                <a:latin typeface="Tahoma" pitchFamily="34" charset="0"/>
              </a:rPr>
              <a:t>Fi: vazão de alimentação do reator (ft3/h)</a:t>
            </a:r>
          </a:p>
          <a:p>
            <a:pPr lvl="1" eaLnBrk="1" hangingPunct="1">
              <a:lnSpc>
                <a:spcPct val="135000"/>
              </a:lnSpc>
            </a:pPr>
            <a:r>
              <a:rPr lang="pt-BR" sz="1800" u="sng">
                <a:latin typeface="Tahoma" pitchFamily="34" charset="0"/>
              </a:rPr>
              <a:t>Cai: concentração da alimentação do reator (lbm/ft3)</a:t>
            </a:r>
          </a:p>
          <a:p>
            <a:pPr lvl="1" eaLnBrk="1" hangingPunct="1">
              <a:lnSpc>
                <a:spcPct val="135000"/>
              </a:lnSpc>
            </a:pPr>
            <a:r>
              <a:rPr lang="pt-BR" sz="1800">
                <a:latin typeface="Tahoma" pitchFamily="34" charset="0"/>
              </a:rPr>
              <a:t>Ca: concentração no reator (variável)</a:t>
            </a:r>
          </a:p>
          <a:p>
            <a:pPr lvl="1" eaLnBrk="1" hangingPunct="1">
              <a:lnSpc>
                <a:spcPct val="135000"/>
              </a:lnSpc>
            </a:pPr>
            <a:r>
              <a:rPr lang="pt-BR" sz="1800">
                <a:latin typeface="Tahoma" pitchFamily="34" charset="0"/>
              </a:rPr>
              <a:t>k:  é dado pela equação k  = k0*exp(-E/(R*T))</a:t>
            </a:r>
          </a:p>
          <a:p>
            <a:pPr lvl="1" eaLnBrk="1" hangingPunct="1">
              <a:lnSpc>
                <a:spcPct val="135000"/>
              </a:lnSpc>
            </a:pPr>
            <a:r>
              <a:rPr lang="pt-BR" sz="1800">
                <a:latin typeface="Tahoma" pitchFamily="34" charset="0"/>
              </a:rPr>
              <a:t>V: volume do reator</a:t>
            </a:r>
          </a:p>
          <a:p>
            <a:pPr lvl="1" eaLnBrk="1" hangingPunct="1">
              <a:lnSpc>
                <a:spcPct val="135000"/>
              </a:lnSpc>
            </a:pPr>
            <a:r>
              <a:rPr lang="pt-BR" sz="1800" u="sng">
                <a:latin typeface="Tahoma" pitchFamily="34" charset="0"/>
              </a:rPr>
              <a:t>F: vazão de saída (ft3/h)</a:t>
            </a:r>
          </a:p>
          <a:p>
            <a:pPr lvl="1" eaLnBrk="1" hangingPunct="1">
              <a:lnSpc>
                <a:spcPct val="135000"/>
              </a:lnSpc>
            </a:pPr>
            <a:r>
              <a:rPr lang="pt-BR" sz="1800">
                <a:solidFill>
                  <a:srgbClr val="FF0066"/>
                </a:solidFill>
                <a:latin typeface="Tahoma" pitchFamily="34" charset="0"/>
              </a:rPr>
              <a:t>Cp: calor especifico  = 0.75 btu/lbm.R</a:t>
            </a:r>
          </a:p>
          <a:p>
            <a:pPr lvl="1" eaLnBrk="1" hangingPunct="1">
              <a:lnSpc>
                <a:spcPct val="135000"/>
              </a:lnSpc>
            </a:pPr>
            <a:r>
              <a:rPr lang="pt-BR" sz="1800">
                <a:solidFill>
                  <a:srgbClr val="FF0066"/>
                </a:solidFill>
                <a:latin typeface="Tahoma" pitchFamily="34" charset="0"/>
              </a:rPr>
              <a:t>ro: densidade  =50 lb/ft3</a:t>
            </a:r>
          </a:p>
          <a:p>
            <a:pPr lvl="1" eaLnBrk="1" hangingPunct="1">
              <a:lnSpc>
                <a:spcPct val="135000"/>
              </a:lnSpc>
            </a:pPr>
            <a:r>
              <a:rPr lang="pt-BR" sz="1800" u="sng">
                <a:latin typeface="Tahoma" pitchFamily="34" charset="0"/>
                <a:cs typeface="Times New Roman" pitchFamily="18" charset="0"/>
              </a:rPr>
              <a:t>Ti: temperatura de alimentação (R)</a:t>
            </a:r>
            <a:endParaRPr lang="pt-BR" sz="1800">
              <a:latin typeface="Tahoma" pitchFamily="34" charset="0"/>
              <a:cs typeface="Times New Roman" pitchFamily="18" charset="0"/>
            </a:endParaRPr>
          </a:p>
          <a:p>
            <a:pPr lvl="1" eaLnBrk="1" hangingPunct="1">
              <a:lnSpc>
                <a:spcPct val="135000"/>
              </a:lnSpc>
            </a:pPr>
            <a:r>
              <a:rPr lang="pt-BR" sz="1800">
                <a:latin typeface="Tahoma" pitchFamily="34" charset="0"/>
                <a:cs typeface="Times New Roman" pitchFamily="18" charset="0"/>
              </a:rPr>
              <a:t>T: temperatura do reator</a:t>
            </a:r>
          </a:p>
          <a:p>
            <a:pPr lvl="1" eaLnBrk="1" hangingPunct="1">
              <a:lnSpc>
                <a:spcPct val="135000"/>
              </a:lnSpc>
            </a:pPr>
            <a:r>
              <a:rPr lang="pt-BR" sz="1800">
                <a:solidFill>
                  <a:srgbClr val="FF0066"/>
                </a:solidFill>
                <a:latin typeface="Tahoma" pitchFamily="34" charset="0"/>
                <a:cs typeface="Times New Roman" pitchFamily="18" charset="0"/>
              </a:rPr>
              <a:t>DeltaH: calor de reação = -30000 BTU/ lbm</a:t>
            </a:r>
          </a:p>
          <a:p>
            <a:pPr lvl="1" eaLnBrk="1" hangingPunct="1">
              <a:lnSpc>
                <a:spcPct val="135000"/>
              </a:lnSpc>
            </a:pPr>
            <a:r>
              <a:rPr lang="pt-BR" sz="1800">
                <a:solidFill>
                  <a:srgbClr val="FF0066"/>
                </a:solidFill>
                <a:latin typeface="Tahoma" pitchFamily="34" charset="0"/>
                <a:cs typeface="Times New Roman" pitchFamily="18" charset="0"/>
              </a:rPr>
              <a:t>U: coeficiente de troca térmica  =150 BTU/(h.ft2.R)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870825" y="6027267"/>
            <a:ext cx="1133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>
                <a:latin typeface="Tahoma" pitchFamily="34" charset="0"/>
              </a:rPr>
              <a:t>continua...</a:t>
            </a:r>
          </a:p>
        </p:txBody>
      </p:sp>
      <p:sp>
        <p:nvSpPr>
          <p:cNvPr id="4" name="Retângulo 3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315538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620688"/>
            <a:ext cx="5216525" cy="21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>
                <a:latin typeface="Tahoma" pitchFamily="34" charset="0"/>
              </a:rPr>
              <a:t>onde:</a:t>
            </a:r>
          </a:p>
          <a:p>
            <a:pPr eaLnBrk="1" hangingPunct="1">
              <a:lnSpc>
                <a:spcPct val="115000"/>
              </a:lnSpc>
            </a:pPr>
            <a:endParaRPr lang="pt-BR" sz="1800">
              <a:latin typeface="Tahoma" pitchFamily="34" charset="0"/>
              <a:cs typeface="Times New Roman" pitchFamily="18" charset="0"/>
            </a:endParaRPr>
          </a:p>
          <a:p>
            <a:pPr lvl="1" eaLnBrk="1" hangingPunct="1">
              <a:lnSpc>
                <a:spcPct val="135000"/>
              </a:lnSpc>
            </a:pPr>
            <a:r>
              <a:rPr lang="pt-BR" sz="1800">
                <a:solidFill>
                  <a:srgbClr val="FF0066"/>
                </a:solidFill>
                <a:latin typeface="Tahoma" pitchFamily="34" charset="0"/>
                <a:cs typeface="Times New Roman" pitchFamily="18" charset="0"/>
              </a:rPr>
              <a:t>A: área de troca térmica = 250 ft2</a:t>
            </a:r>
          </a:p>
          <a:p>
            <a:pPr lvl="1" eaLnBrk="1" hangingPunct="1">
              <a:lnSpc>
                <a:spcPct val="135000"/>
              </a:lnSpc>
            </a:pPr>
            <a:r>
              <a:rPr lang="pt-BR" sz="1800">
                <a:latin typeface="Tahoma" pitchFamily="34" charset="0"/>
                <a:cs typeface="Times New Roman" pitchFamily="18" charset="0"/>
              </a:rPr>
              <a:t>T</a:t>
            </a:r>
            <a:r>
              <a:rPr lang="pt-BR" sz="1800" u="sng">
                <a:latin typeface="Tahoma" pitchFamily="34" charset="0"/>
                <a:cs typeface="Times New Roman" pitchFamily="18" charset="0"/>
              </a:rPr>
              <a:t>c: temperatura do fluido de alimentação (R)</a:t>
            </a:r>
          </a:p>
          <a:p>
            <a:pPr lvl="1" eaLnBrk="1" hangingPunct="1">
              <a:lnSpc>
                <a:spcPct val="135000"/>
              </a:lnSpc>
            </a:pPr>
            <a:r>
              <a:rPr lang="pt-BR" sz="1800">
                <a:solidFill>
                  <a:srgbClr val="FF0066"/>
                </a:solidFill>
                <a:latin typeface="Tahoma" pitchFamily="34" charset="0"/>
                <a:cs typeface="Times New Roman" pitchFamily="18" charset="0"/>
              </a:rPr>
              <a:t>E: energia de ativação = 30000 BTU/lbm</a:t>
            </a:r>
          </a:p>
          <a:p>
            <a:pPr lvl="1" eaLnBrk="1" hangingPunct="1">
              <a:lnSpc>
                <a:spcPct val="135000"/>
              </a:lnSpc>
            </a:pPr>
            <a:r>
              <a:rPr lang="pt-BR" sz="1800">
                <a:solidFill>
                  <a:srgbClr val="FF0066"/>
                </a:solidFill>
                <a:latin typeface="Tahoma" pitchFamily="34" charset="0"/>
                <a:cs typeface="Times New Roman" pitchFamily="18" charset="0"/>
              </a:rPr>
              <a:t>R: constante dos gases = 1.99 BTU/lbm.R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581400" y="4202088"/>
            <a:ext cx="4011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800" u="sng">
                <a:latin typeface="Tahoma" pitchFamily="34" charset="0"/>
              </a:rPr>
              <a:t>parâmetros freqüentemente alterados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581400" y="4735488"/>
            <a:ext cx="3443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800">
                <a:solidFill>
                  <a:srgbClr val="FF0066"/>
                </a:solidFill>
                <a:latin typeface="Tahoma" pitchFamily="34" charset="0"/>
              </a:rPr>
              <a:t>parâmetros raramente alterados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97275" y="5313338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800">
                <a:latin typeface="Tahoma" pitchFamily="34" charset="0"/>
              </a:rPr>
              <a:t>parâmetros calculados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057400" y="3897288"/>
            <a:ext cx="1358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b="1">
                <a:latin typeface="Tahoma" pitchFamily="34" charset="0"/>
              </a:rPr>
              <a:t>Legenda: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828800" y="3592488"/>
            <a:ext cx="64008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252330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74" b="1363"/>
          <a:stretch>
            <a:fillRect/>
          </a:stretch>
        </p:blipFill>
        <p:spPr bwMode="auto">
          <a:xfrm>
            <a:off x="1169232" y="549640"/>
            <a:ext cx="6888579" cy="624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280224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"/>
          <a:stretch>
            <a:fillRect/>
          </a:stretch>
        </p:blipFill>
        <p:spPr bwMode="auto">
          <a:xfrm>
            <a:off x="2321768" y="1173063"/>
            <a:ext cx="6210672" cy="42733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67" y="1630263"/>
            <a:ext cx="3029121" cy="3998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88167" y="2468463"/>
            <a:ext cx="18008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>
                <a:latin typeface="Tahoma" pitchFamily="34" charset="0"/>
              </a:rPr>
              <a:t>Parâmetros</a:t>
            </a:r>
          </a:p>
          <a:p>
            <a:pPr eaLnBrk="1" hangingPunct="1"/>
            <a:r>
              <a:rPr lang="pt-BR" sz="1600">
                <a:latin typeface="Tahoma" pitchFamily="34" charset="0"/>
              </a:rPr>
              <a:t>freqüentemente</a:t>
            </a:r>
          </a:p>
          <a:p>
            <a:pPr eaLnBrk="1" hangingPunct="1"/>
            <a:r>
              <a:rPr lang="pt-BR" sz="1600">
                <a:latin typeface="Tahoma" pitchFamily="34" charset="0"/>
              </a:rPr>
              <a:t>alterados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2188417" y="2277963"/>
            <a:ext cx="850777" cy="2208820"/>
          </a:xfrm>
          <a:prstGeom prst="ellips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H="1">
            <a:off x="1407367" y="3154263"/>
            <a:ext cx="850777" cy="0"/>
          </a:xfrm>
          <a:prstGeom prst="lin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3554709" y="3029344"/>
            <a:ext cx="595544" cy="679637"/>
          </a:xfrm>
          <a:prstGeom prst="ellips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3998167" y="2392262"/>
            <a:ext cx="935855" cy="679637"/>
          </a:xfrm>
          <a:prstGeom prst="lin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270174" y="5679256"/>
            <a:ext cx="42538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1600">
                <a:latin typeface="Tahoma" pitchFamily="34" charset="0"/>
              </a:rPr>
              <a:t>Parâmetros raramente alterados</a:t>
            </a:r>
          </a:p>
          <a:p>
            <a:pPr algn="ctr" eaLnBrk="1" hangingPunct="1"/>
            <a:r>
              <a:rPr lang="pt-BR" sz="1600">
                <a:latin typeface="Tahoma" pitchFamily="34" charset="0"/>
              </a:rPr>
              <a:t>(máscara)</a:t>
            </a: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H="1">
            <a:off x="5293568" y="5211662"/>
            <a:ext cx="85078" cy="467593"/>
          </a:xfrm>
          <a:prstGeom prst="lin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188167" y="639662"/>
            <a:ext cx="21907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>
                <a:latin typeface="Tahoma" pitchFamily="34" charset="0"/>
              </a:rPr>
              <a:t>Biblioteca </a:t>
            </a:r>
          </a:p>
          <a:p>
            <a:pPr eaLnBrk="1" hangingPunct="1"/>
            <a:r>
              <a:rPr lang="pt-BR" sz="1600">
                <a:latin typeface="Tahoma" pitchFamily="34" charset="0"/>
              </a:rPr>
              <a:t>Functions &amp; Tables</a:t>
            </a:r>
            <a:r>
              <a:rPr lang="pt-BR" sz="2000">
                <a:latin typeface="Tahoma" pitchFamily="34" charset="0"/>
              </a:rPr>
              <a:t> </a:t>
            </a: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2016968" y="1325463"/>
            <a:ext cx="1701554" cy="169909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284985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67544" y="692696"/>
            <a:ext cx="7632848" cy="5544616"/>
            <a:chOff x="1584" y="1008"/>
            <a:chExt cx="3936" cy="3092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3"/>
            <a:stretch>
              <a:fillRect/>
            </a:stretch>
          </p:blipFill>
          <p:spPr bwMode="auto">
            <a:xfrm>
              <a:off x="1584" y="1008"/>
              <a:ext cx="3936" cy="270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10"/>
            <p:cNvSpPr txBox="1">
              <a:spLocks noChangeArrowheads="1"/>
            </p:cNvSpPr>
            <p:nvPr/>
          </p:nvSpPr>
          <p:spPr bwMode="auto">
            <a:xfrm>
              <a:off x="2928" y="3888"/>
              <a:ext cx="14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pt-BR" sz="1600">
                  <a:latin typeface="Tahoma" pitchFamily="34" charset="0"/>
                </a:rPr>
                <a:t>Parâmetros calculados</a:t>
              </a:r>
            </a:p>
          </p:txBody>
        </p:sp>
        <p:sp>
          <p:nvSpPr>
            <p:cNvPr id="5" name="Line 11"/>
            <p:cNvSpPr>
              <a:spLocks noChangeShapeType="1"/>
            </p:cNvSpPr>
            <p:nvPr/>
          </p:nvSpPr>
          <p:spPr bwMode="auto">
            <a:xfrm flipH="1">
              <a:off x="3744" y="2928"/>
              <a:ext cx="192" cy="96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6" name="Oval 12"/>
            <p:cNvSpPr>
              <a:spLocks noChangeArrowheads="1"/>
            </p:cNvSpPr>
            <p:nvPr/>
          </p:nvSpPr>
          <p:spPr bwMode="auto">
            <a:xfrm>
              <a:off x="3696" y="1968"/>
              <a:ext cx="528" cy="960"/>
            </a:xfrm>
            <a:prstGeom prst="ellipse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7" name="Retângulo 6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328144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23528" y="1196752"/>
            <a:ext cx="4391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b="1">
                <a:latin typeface="Tahoma" pitchFamily="34" charset="0"/>
              </a:rPr>
              <a:t>Configurando o bloco S-function: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28" y="2136552"/>
            <a:ext cx="4114800" cy="290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641653" y="3489102"/>
            <a:ext cx="3216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800">
                <a:latin typeface="Tahoma" pitchFamily="34" charset="0"/>
              </a:rPr>
              <a:t>Nome do arquivo com as equações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857428" y="4651152"/>
            <a:ext cx="381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1800">
                <a:latin typeface="Tahoma" pitchFamily="34" charset="0"/>
              </a:rPr>
              <a:t>Parâmetros alterados</a:t>
            </a:r>
          </a:p>
          <a:p>
            <a:pPr algn="ctr" eaLnBrk="1" hangingPunct="1"/>
            <a:r>
              <a:rPr lang="pt-BR" sz="1800">
                <a:latin typeface="Tahoma" pitchFamily="34" charset="0"/>
              </a:rPr>
              <a:t>pela máscara</a:t>
            </a: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H="1">
            <a:off x="4666928" y="3736752"/>
            <a:ext cx="914400" cy="152400"/>
          </a:xfrm>
          <a:prstGeom prst="lin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4666928" y="4422552"/>
            <a:ext cx="838200" cy="381000"/>
          </a:xfrm>
          <a:prstGeom prst="lin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84588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7"/>
          <p:cNvSpPr txBox="1">
            <a:spLocks noChangeArrowheads="1"/>
          </p:cNvSpPr>
          <p:nvPr/>
        </p:nvSpPr>
        <p:spPr bwMode="auto">
          <a:xfrm>
            <a:off x="395536" y="680938"/>
            <a:ext cx="3043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b="1">
                <a:latin typeface="Tahoma" pitchFamily="34" charset="0"/>
              </a:rPr>
              <a:t>Criando uma máscara:</a:t>
            </a:r>
          </a:p>
        </p:txBody>
      </p:sp>
      <p:pic>
        <p:nvPicPr>
          <p:cNvPr id="3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0" t="25333" r="16750" b="33667"/>
          <a:stretch>
            <a:fillRect/>
          </a:stretch>
        </p:blipFill>
        <p:spPr bwMode="auto">
          <a:xfrm>
            <a:off x="624136" y="2382738"/>
            <a:ext cx="1100138" cy="1962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736" y="1639788"/>
            <a:ext cx="30480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336" y="1620738"/>
            <a:ext cx="30480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3" t="51146" r="45023" b="33617"/>
          <a:stretch>
            <a:fillRect/>
          </a:stretch>
        </p:blipFill>
        <p:spPr bwMode="auto">
          <a:xfrm>
            <a:off x="4053136" y="4687788"/>
            <a:ext cx="1042988" cy="760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24" y="4116288"/>
            <a:ext cx="1439862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28862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168" y="24669"/>
            <a:ext cx="5184576" cy="68594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31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7"/>
          <p:cNvSpPr txBox="1">
            <a:spLocks noChangeArrowheads="1"/>
          </p:cNvSpPr>
          <p:nvPr/>
        </p:nvSpPr>
        <p:spPr bwMode="auto">
          <a:xfrm>
            <a:off x="539552" y="1052736"/>
            <a:ext cx="5414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b="1">
                <a:latin typeface="Tahoma" pitchFamily="34" charset="0"/>
              </a:rPr>
              <a:t>Localização do arquivo com as equações:</a:t>
            </a:r>
          </a:p>
        </p:txBody>
      </p:sp>
      <p:sp>
        <p:nvSpPr>
          <p:cNvPr id="3" name="Text Box 1028"/>
          <p:cNvSpPr txBox="1">
            <a:spLocks noChangeArrowheads="1"/>
          </p:cNvSpPr>
          <p:nvPr/>
        </p:nvSpPr>
        <p:spPr bwMode="auto">
          <a:xfrm>
            <a:off x="1377752" y="2144936"/>
            <a:ext cx="6940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2000" i="1">
                <a:latin typeface="Tahoma" pitchFamily="34" charset="0"/>
              </a:rPr>
              <a:t>O arquivo com as equações deve estar localizado no mesmo</a:t>
            </a:r>
          </a:p>
          <a:p>
            <a:pPr algn="ctr" eaLnBrk="1" hangingPunct="1"/>
            <a:r>
              <a:rPr lang="pt-BR" sz="2000" i="1">
                <a:latin typeface="Tahoma" pitchFamily="34" charset="0"/>
              </a:rPr>
              <a:t>local dos arquivos Simulink!</a:t>
            </a:r>
          </a:p>
        </p:txBody>
      </p:sp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1758752" y="3507011"/>
            <a:ext cx="56943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2000" i="1">
                <a:latin typeface="Tahoma" pitchFamily="34" charset="0"/>
              </a:rPr>
              <a:t>O Current Directory do Matlab deve apontar para</a:t>
            </a:r>
          </a:p>
          <a:p>
            <a:pPr algn="ctr" eaLnBrk="1" hangingPunct="1"/>
            <a:r>
              <a:rPr lang="pt-BR" sz="2000" i="1">
                <a:latin typeface="Tahoma" pitchFamily="34" charset="0"/>
              </a:rPr>
              <a:t> esse local!</a:t>
            </a:r>
          </a:p>
        </p:txBody>
      </p:sp>
      <p:pic>
        <p:nvPicPr>
          <p:cNvPr id="5" name="Picture 1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3" b="79077"/>
          <a:stretch>
            <a:fillRect/>
          </a:stretch>
        </p:blipFill>
        <p:spPr bwMode="auto">
          <a:xfrm>
            <a:off x="2139752" y="4430936"/>
            <a:ext cx="5160963" cy="1098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6310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39552" y="691604"/>
            <a:ext cx="477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b="1">
                <a:latin typeface="Tahoma" pitchFamily="34" charset="0"/>
              </a:rPr>
              <a:t>Criando o arquivo com as equações: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168202" y="1428204"/>
            <a:ext cx="6880225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function [sys,x0] = reator(t,x,u,flag,U,A,DeltaH,ro,Cp,E,R,k0)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 Simula um reator CSTR (mistura perfeita) no qual se conduz uma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 reação exotérmica (A-&gt;B), resfriado por serpentina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switch flag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case 0 % Dimensiona o sistema e inicializa os estados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% sys=[estados,0,saídas,entradas,0,0]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sys = [3,0,3,5,0,0];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% Condições iniciais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ca  = 0.1315;                %lbm/ft3, concentração inicial no reator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T   = 584.4115;              %R,       temperatura do reator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V   = 200;                   %ft3,     volume do reator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x0  = [ca T V]';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</a:t>
            </a:r>
          </a:p>
          <a:p>
            <a:pPr eaLnBrk="1" hangingPunct="1"/>
            <a:endParaRPr lang="pt-BR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572177" y="5725567"/>
            <a:ext cx="1133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>
                <a:latin typeface="Tahoma" pitchFamily="34" charset="0"/>
              </a:rPr>
              <a:t>continua...</a:t>
            </a:r>
          </a:p>
        </p:txBody>
      </p:sp>
      <p:sp>
        <p:nvSpPr>
          <p:cNvPr id="5" name="Retângulo 4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184213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54" y="2134112"/>
            <a:ext cx="7328246" cy="395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9" t="34961" r="63726" b="54492"/>
          <a:stretch/>
        </p:blipFill>
        <p:spPr bwMode="auto">
          <a:xfrm>
            <a:off x="3014688" y="520106"/>
            <a:ext cx="2232248" cy="148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88267" y="-27384"/>
            <a:ext cx="8406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13) Apresentação da ferramenta SIMULINK</a:t>
            </a:r>
          </a:p>
        </p:txBody>
      </p:sp>
    </p:spTree>
    <p:extLst>
      <p:ext uri="{BB962C8B-B14F-4D97-AF65-F5344CB8AC3E}">
        <p14:creationId xmlns:p14="http://schemas.microsoft.com/office/powerpoint/2010/main" val="352901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11560" y="619596"/>
            <a:ext cx="477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b="1">
                <a:latin typeface="Tahoma" pitchFamily="34" charset="0"/>
              </a:rPr>
              <a:t>Criando o arquivo com as equações: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240210" y="1356196"/>
            <a:ext cx="6880225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function [sys,x0] = reator(t,x,u,flag,U,A,DeltaH,ro,Cp,E,R,k0)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 Simula um reator CSTR (mistura perfeita) no qual se conduz uma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 reação exotérmica (A-&gt;B), resfriado por serpentina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switch flag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case 0 % Dimensiona o sistema e inicializa os estados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% sys=[estados,0,saídas,entradas,0,0]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sys = [3,0,3,5,0,0];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% Condições iniciais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ca  = 0.1315;                %lbm/ft3, concentração inicial no reator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T   = 584.4115;              %R,       temperatura do reator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V   = 200;                   %ft3,     volume do reator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x0  = [ca T V]';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</a:t>
            </a:r>
          </a:p>
          <a:p>
            <a:pPr eaLnBrk="1" hangingPunct="1"/>
            <a:endParaRPr lang="pt-BR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144960" y="1254596"/>
            <a:ext cx="7010400" cy="12954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16360" y="2626196"/>
            <a:ext cx="7696200" cy="3276600"/>
          </a:xfrm>
          <a:prstGeom prst="rect">
            <a:avLst/>
          </a:prstGeom>
          <a:solidFill>
            <a:srgbClr val="DFDFD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373560" y="3083396"/>
            <a:ext cx="6859588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>
                <a:latin typeface="Tahoma" pitchFamily="34" charset="0"/>
                <a:cs typeface="Times New Roman" pitchFamily="18" charset="0"/>
              </a:rPr>
              <a:t>• </a:t>
            </a:r>
            <a:r>
              <a:rPr lang="pt-BR" sz="1600" b="1">
                <a:latin typeface="Tahoma" pitchFamily="34" charset="0"/>
                <a:cs typeface="Times New Roman" pitchFamily="18" charset="0"/>
              </a:rPr>
              <a:t>sys</a:t>
            </a:r>
            <a:r>
              <a:rPr lang="pt-BR" sz="1600">
                <a:latin typeface="Tahoma" pitchFamily="34" charset="0"/>
                <a:cs typeface="Times New Roman" pitchFamily="18" charset="0"/>
              </a:rPr>
              <a:t> é a saída do modelo, cujo significado depende de flag</a:t>
            </a:r>
          </a:p>
          <a:p>
            <a:pPr eaLnBrk="1" hangingPunct="1"/>
            <a:r>
              <a:rPr lang="pt-BR" sz="1600">
                <a:latin typeface="Tahoma" pitchFamily="34" charset="0"/>
                <a:cs typeface="Times New Roman" pitchFamily="18" charset="0"/>
              </a:rPr>
              <a:t>• </a:t>
            </a:r>
            <a:r>
              <a:rPr lang="pt-BR" sz="1600" b="1">
                <a:latin typeface="Tahoma" pitchFamily="34" charset="0"/>
                <a:cs typeface="Times New Roman" pitchFamily="18" charset="0"/>
              </a:rPr>
              <a:t>x0</a:t>
            </a:r>
            <a:r>
              <a:rPr lang="pt-BR" sz="1600">
                <a:latin typeface="Tahoma" pitchFamily="34" charset="0"/>
                <a:cs typeface="Times New Roman" pitchFamily="18" charset="0"/>
              </a:rPr>
              <a:t> é o vetor de condições iniciais (funciona apenas quando flag =  0 )</a:t>
            </a:r>
          </a:p>
          <a:p>
            <a:pPr eaLnBrk="1" hangingPunct="1"/>
            <a:r>
              <a:rPr lang="pt-BR" sz="1600">
                <a:latin typeface="Tahoma" pitchFamily="34" charset="0"/>
                <a:cs typeface="Times New Roman" pitchFamily="18" charset="0"/>
              </a:rPr>
              <a:t>• </a:t>
            </a:r>
            <a:r>
              <a:rPr lang="pt-BR" sz="1600" b="1">
                <a:latin typeface="Tahoma" pitchFamily="34" charset="0"/>
                <a:cs typeface="Times New Roman" pitchFamily="18" charset="0"/>
              </a:rPr>
              <a:t>t</a:t>
            </a:r>
            <a:r>
              <a:rPr lang="pt-BR" sz="1600">
                <a:latin typeface="Tahoma" pitchFamily="34" charset="0"/>
                <a:cs typeface="Times New Roman" pitchFamily="18" charset="0"/>
              </a:rPr>
              <a:t> é o tempo de simulação</a:t>
            </a:r>
          </a:p>
          <a:p>
            <a:pPr eaLnBrk="1" hangingPunct="1"/>
            <a:r>
              <a:rPr lang="pt-BR" sz="1600">
                <a:latin typeface="Tahoma" pitchFamily="34" charset="0"/>
                <a:cs typeface="Times New Roman" pitchFamily="18" charset="0"/>
              </a:rPr>
              <a:t>• </a:t>
            </a:r>
            <a:r>
              <a:rPr lang="pt-BR" sz="1600" b="1">
                <a:latin typeface="Tahoma" pitchFamily="34" charset="0"/>
                <a:cs typeface="Times New Roman" pitchFamily="18" charset="0"/>
              </a:rPr>
              <a:t>x</a:t>
            </a:r>
            <a:r>
              <a:rPr lang="pt-BR" sz="1600">
                <a:latin typeface="Tahoma" pitchFamily="34" charset="0"/>
                <a:cs typeface="Times New Roman" pitchFamily="18" charset="0"/>
              </a:rPr>
              <a:t> é o vetor de estados do modelo</a:t>
            </a:r>
          </a:p>
          <a:p>
            <a:pPr eaLnBrk="1" hangingPunct="1"/>
            <a:r>
              <a:rPr lang="pt-BR" sz="1600">
                <a:latin typeface="Tahoma" pitchFamily="34" charset="0"/>
                <a:cs typeface="Times New Roman" pitchFamily="18" charset="0"/>
              </a:rPr>
              <a:t>• </a:t>
            </a:r>
            <a:r>
              <a:rPr lang="pt-BR" sz="1600" b="1">
                <a:latin typeface="Tahoma" pitchFamily="34" charset="0"/>
                <a:cs typeface="Times New Roman" pitchFamily="18" charset="0"/>
              </a:rPr>
              <a:t>u</a:t>
            </a:r>
            <a:r>
              <a:rPr lang="pt-BR" sz="1600">
                <a:latin typeface="Tahoma" pitchFamily="34" charset="0"/>
                <a:cs typeface="Times New Roman" pitchFamily="18" charset="0"/>
              </a:rPr>
              <a:t> é o vetor de entradas do modelo (recebido do bloco Mux)</a:t>
            </a:r>
          </a:p>
          <a:p>
            <a:pPr eaLnBrk="1" hangingPunct="1"/>
            <a:r>
              <a:rPr lang="pt-BR" sz="1600">
                <a:latin typeface="Tahoma" pitchFamily="34" charset="0"/>
                <a:cs typeface="Times New Roman" pitchFamily="18" charset="0"/>
              </a:rPr>
              <a:t>• </a:t>
            </a:r>
            <a:r>
              <a:rPr lang="pt-BR" sz="1600" b="1">
                <a:latin typeface="Tahoma" pitchFamily="34" charset="0"/>
                <a:cs typeface="Times New Roman" pitchFamily="18" charset="0"/>
              </a:rPr>
              <a:t>flag</a:t>
            </a:r>
            <a:r>
              <a:rPr lang="pt-BR" sz="1600">
                <a:latin typeface="Tahoma" pitchFamily="34" charset="0"/>
                <a:cs typeface="Times New Roman" pitchFamily="18" charset="0"/>
              </a:rPr>
              <a:t> é um parâmetro que informa o tipo de informação que o integrador</a:t>
            </a:r>
          </a:p>
          <a:p>
            <a:pPr eaLnBrk="1" hangingPunct="1"/>
            <a:r>
              <a:rPr lang="pt-BR" sz="1600">
                <a:latin typeface="Tahoma" pitchFamily="34" charset="0"/>
                <a:cs typeface="Times New Roman" pitchFamily="18" charset="0"/>
              </a:rPr>
              <a:t>          espera receber a cada chamado</a:t>
            </a:r>
          </a:p>
          <a:p>
            <a:pPr eaLnBrk="1" hangingPunct="1"/>
            <a:r>
              <a:rPr lang="pt-BR" sz="1600">
                <a:latin typeface="Tahoma" pitchFamily="34" charset="0"/>
                <a:cs typeface="Times New Roman" pitchFamily="18" charset="0"/>
              </a:rPr>
              <a:t>• </a:t>
            </a:r>
            <a:r>
              <a:rPr lang="pt-BR" sz="1600" b="1">
                <a:latin typeface="Tahoma" pitchFamily="34" charset="0"/>
                <a:cs typeface="Times New Roman" pitchFamily="18" charset="0"/>
              </a:rPr>
              <a:t>U,...,k0</a:t>
            </a:r>
            <a:r>
              <a:rPr lang="pt-BR" sz="1600">
                <a:latin typeface="Tahoma" pitchFamily="34" charset="0"/>
                <a:cs typeface="Times New Roman" pitchFamily="18" charset="0"/>
              </a:rPr>
              <a:t> são os parâmetros adicionais que podem ser passados à função</a:t>
            </a:r>
          </a:p>
          <a:p>
            <a:pPr eaLnBrk="1" hangingPunct="1"/>
            <a:r>
              <a:rPr lang="pt-BR" sz="1600">
                <a:latin typeface="Tahoma" pitchFamily="34" charset="0"/>
                <a:cs typeface="Times New Roman" pitchFamily="18" charset="0"/>
              </a:rPr>
              <a:t>          através de uma mascara (devem estar declarados na configuração</a:t>
            </a:r>
          </a:p>
          <a:p>
            <a:pPr eaLnBrk="1" hangingPunct="1"/>
            <a:r>
              <a:rPr lang="pt-BR" sz="1600">
                <a:latin typeface="Tahoma" pitchFamily="34" charset="0"/>
                <a:cs typeface="Times New Roman" pitchFamily="18" charset="0"/>
              </a:rPr>
              <a:t>          do bloco S-function).</a:t>
            </a:r>
            <a:endParaRPr lang="pt-BR"/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2516560" y="1711796"/>
            <a:ext cx="4876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 flipH="1">
            <a:off x="1297360" y="1711796"/>
            <a:ext cx="1752600" cy="914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9" name="Line 18"/>
          <p:cNvSpPr>
            <a:spLocks noChangeShapeType="1"/>
          </p:cNvSpPr>
          <p:nvPr/>
        </p:nvSpPr>
        <p:spPr bwMode="auto">
          <a:xfrm>
            <a:off x="6783760" y="1711796"/>
            <a:ext cx="1371600" cy="914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53948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55576" y="764704"/>
            <a:ext cx="477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b="1">
                <a:latin typeface="Tahoma" pitchFamily="34" charset="0"/>
              </a:rPr>
              <a:t>Criando o arquivo com as equações: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384226" y="1501304"/>
            <a:ext cx="6880225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function [sys,x0] = reator(t,x,u,flag,U,A,DeltaH,ro,Cp,E,R,k0)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 Simula um reator CSTR (mistura perfeita) no qual se conduz uma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 reação exotérmica (A-&gt;B), resfriado por serpentina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switch flag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case 0 % Dimensiona o sistema e inicializa os estados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% sys=[estados,0,saídas,entradas,0,0]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sys = [3,0,3,5,0,0];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% Condições iniciais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ca  = 0.1315;                %lbm/ft3, concentração inicial no reator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T   = 584.4115;              %R,       temperatura do reator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V   = 200;                   %ft3,     volume do reator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x0  = [ca T V]';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</a:t>
            </a:r>
          </a:p>
          <a:p>
            <a:pPr eaLnBrk="1" hangingPunct="1"/>
            <a:endParaRPr lang="pt-BR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788201" y="5798667"/>
            <a:ext cx="1133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>
                <a:latin typeface="Tahoma" pitchFamily="34" charset="0"/>
              </a:rPr>
              <a:t>continua...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288976" y="2999904"/>
            <a:ext cx="7010400" cy="3810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198432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38200" y="1346200"/>
            <a:ext cx="477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b="1">
                <a:latin typeface="Tahoma" pitchFamily="34" charset="0"/>
              </a:rPr>
              <a:t>Criando o arquivo com as equações: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66850" y="2082800"/>
            <a:ext cx="6880225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function [sys,x0] = reator(t,x,u,flag,U,A,DeltaH,ro,Cp,E,R,k0)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 Simula um reator CSTR (mistura perfeita) no qual se conduz uma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 reação exotérmica (A-&gt;B), resfriado por serpentina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switch flag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case 0 % Dimensiona o sistema e inicializa os estados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% sys=[estados,0,saídas,entradas,0,0]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sys = [3,0,3,5,0,0];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% Condições iniciais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ca  = 0.1315;                %lbm/ft3, concentração inicial no reator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T   = 584.4115;              %R,       temperatura do reator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V   = 200;                   %ft3,     volume do reator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x0  = [ca T V]';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</a:t>
            </a:r>
          </a:p>
          <a:p>
            <a:pPr eaLnBrk="1" hangingPunct="1"/>
            <a:endParaRPr lang="pt-BR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870825" y="6380163"/>
            <a:ext cx="1133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>
                <a:latin typeface="Tahoma" pitchFamily="34" charset="0"/>
              </a:rPr>
              <a:t>continua...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371600" y="3581400"/>
            <a:ext cx="7010400" cy="3810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230419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291258" y="1175296"/>
            <a:ext cx="6880225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function [sys,x0] = reator(t,x,u,flag,U,A,DeltaH,ro,Cp,E,R,k0)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 Simula um reator CSTR (mistura perfeita) no qual se conduz uma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 reação exotérmica (A-&gt;B), resfriado por serpentina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switch flag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case 0 % Dimensiona o sistema e inicializa os estados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% sys=[estados,0,saídas,entradas,0,0]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sys = [3,0,3,5,0,0];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% Condições iniciais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ca  = 0.1315;                %lbm/ft3, concentração inicial no reator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T   = 584.4115;              %R,       temperatura do reator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V   = 200;                   %ft3,     volume do reator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x0  = [ca T V]';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</a:t>
            </a:r>
          </a:p>
          <a:p>
            <a:pPr eaLnBrk="1" hangingPunct="1"/>
            <a:endParaRPr lang="pt-BR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695233" y="5472659"/>
            <a:ext cx="1133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>
                <a:latin typeface="Tahoma" pitchFamily="34" charset="0"/>
              </a:rPr>
              <a:t>continua...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72208" y="3131096"/>
            <a:ext cx="6934200" cy="23622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1043608" y="692696"/>
            <a:ext cx="7620000" cy="1676400"/>
            <a:chOff x="720" y="720"/>
            <a:chExt cx="4800" cy="1056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720" y="720"/>
              <a:ext cx="4800" cy="1056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828" y="744"/>
              <a:ext cx="4321" cy="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/>
              <a:r>
                <a:rPr lang="pt-BR" sz="1600" b="1">
                  <a:latin typeface="Tahoma" pitchFamily="34" charset="0"/>
                  <a:cs typeface="Times New Roman" pitchFamily="18" charset="0"/>
                </a:rPr>
                <a:t>sys</a:t>
              </a:r>
              <a:r>
                <a:rPr lang="pt-BR" sz="1600">
                  <a:latin typeface="Tahoma" pitchFamily="34" charset="0"/>
                  <a:cs typeface="Times New Roman" pitchFamily="18" charset="0"/>
                </a:rPr>
                <a:t> = [	número de estados contínuos</a:t>
              </a:r>
            </a:p>
            <a:p>
              <a:pPr algn="just" eaLnBrk="1" hangingPunct="1"/>
              <a:r>
                <a:rPr lang="pt-BR" sz="1600">
                  <a:latin typeface="Tahoma" pitchFamily="34" charset="0"/>
                  <a:cs typeface="Times New Roman" pitchFamily="18" charset="0"/>
                </a:rPr>
                <a:t>	número de estados discretos</a:t>
              </a:r>
            </a:p>
            <a:p>
              <a:pPr algn="just" eaLnBrk="1" hangingPunct="1"/>
              <a:r>
                <a:rPr lang="pt-BR" sz="1600">
                  <a:latin typeface="Tahoma" pitchFamily="34" charset="0"/>
                  <a:cs typeface="Times New Roman" pitchFamily="18" charset="0"/>
                </a:rPr>
                <a:t>	número de saídas</a:t>
              </a:r>
            </a:p>
            <a:p>
              <a:pPr algn="just" eaLnBrk="1" hangingPunct="1"/>
              <a:r>
                <a:rPr lang="pt-BR" sz="1600">
                  <a:latin typeface="Tahoma" pitchFamily="34" charset="0"/>
                  <a:cs typeface="Times New Roman" pitchFamily="18" charset="0"/>
                </a:rPr>
                <a:t>	número de entradas</a:t>
              </a:r>
            </a:p>
            <a:p>
              <a:pPr algn="just" eaLnBrk="1" hangingPunct="1"/>
              <a:r>
                <a:rPr lang="pt-BR" sz="1600">
                  <a:latin typeface="Tahoma" pitchFamily="34" charset="0"/>
                  <a:cs typeface="Times New Roman" pitchFamily="18" charset="0"/>
                </a:rPr>
                <a:t>	marcador de alimentação direta</a:t>
              </a:r>
            </a:p>
            <a:p>
              <a:pPr eaLnBrk="1" hangingPunct="1"/>
              <a:r>
                <a:rPr lang="pt-BR" sz="1600">
                  <a:latin typeface="Tahoma" pitchFamily="34" charset="0"/>
                  <a:cs typeface="Times New Roman" pitchFamily="18" charset="0"/>
                </a:rPr>
                <a:t>	tempo de amostragem ]</a:t>
              </a:r>
              <a:r>
                <a:rPr lang="pt-BR" sz="1600">
                  <a:latin typeface="Tahoma" pitchFamily="34" charset="0"/>
                </a:rPr>
                <a:t> </a:t>
              </a:r>
            </a:p>
          </p:txBody>
        </p:sp>
      </p:grpSp>
      <p:sp>
        <p:nvSpPr>
          <p:cNvPr id="9" name="Line 12"/>
          <p:cNvSpPr>
            <a:spLocks noChangeShapeType="1"/>
          </p:cNvSpPr>
          <p:nvPr/>
        </p:nvSpPr>
        <p:spPr bwMode="auto">
          <a:xfrm flipH="1">
            <a:off x="2110408" y="4197896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958008" y="2369096"/>
            <a:ext cx="152400" cy="1828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419659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003226" y="1140172"/>
            <a:ext cx="6880225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function [sys,x0] = reator(t,x,u,flag,U,A,DeltaH,ro,Cp,E,R,k0)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 Simula um reator CSTR (mistura perfeita) no qual se conduz uma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 reação exotérmica (A-&gt;B), resfriado por serpentina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%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switch flag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case 0 % Dimensiona o sistema e inicializa os estados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% sys=[estados,0,saídas,entradas,0,0]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sys = [3,0,3,5,0,0];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% Condições iniciais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ca  = 0.1315;                %lbm/ft3, concentração inicial no reator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T   = 584.4115;              %R,       temperatura do reator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V   = 200;                   %ft3,     volume do reator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x0  = [ca T V]';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</a:t>
            </a:r>
          </a:p>
          <a:p>
            <a:pPr eaLnBrk="1" hangingPunct="1"/>
            <a:endParaRPr lang="pt-BR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407201" y="5437535"/>
            <a:ext cx="1133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>
                <a:latin typeface="Tahoma" pitchFamily="34" charset="0"/>
              </a:rPr>
              <a:t>continua...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984176" y="3095972"/>
            <a:ext cx="6934200" cy="23622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55576" y="657572"/>
            <a:ext cx="7620000" cy="1676400"/>
          </a:xfrm>
          <a:prstGeom prst="rect">
            <a:avLst/>
          </a:prstGeom>
          <a:solidFill>
            <a:srgbClr val="DFDFD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927026" y="1143347"/>
            <a:ext cx="6859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pt-BR" sz="1600">
                <a:latin typeface="Tahoma" pitchFamily="34" charset="0"/>
                <a:cs typeface="Times New Roman" pitchFamily="18" charset="0"/>
              </a:rPr>
              <a:t>Condições iniciais</a:t>
            </a:r>
            <a:endParaRPr lang="pt-BR" sz="1600">
              <a:latin typeface="Tahoma" pitchFamily="34" charset="0"/>
            </a:endParaRP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H="1">
            <a:off x="1136576" y="4391372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984176" y="2333972"/>
            <a:ext cx="152400" cy="2057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388309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83568" y="548680"/>
            <a:ext cx="7639050" cy="550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800"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case 1 % Calcula as derivadas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% Atualiza entradas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cai = u(1);                  %lbm/ft3, concentração da alimentação=0.5;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Fi  = u(2);                  %ft3/hr, vazão de alimentação=40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F   = u(3);                  %vazão de retirada=40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Tc  = u(4);                  %R, temperatura do fluido de refrigeração=594.6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Ti  = u(5);                  %R, temperatura da alimentação=530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% Cálculo das derivadas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Ca = x(1);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T  = x(2);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V  = x(3);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k  = k0*exp(-E/(R*T));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dCa = (Fi*(cai-Ca)/V) - k*Ca;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dV  = Fi-F;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dT  = (Fi*Cp*ro*(Ti-T) + DeltaH*k*Ca*V - U*A*(T-Tc)) /(V*ro*Cp);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sys = [dCa; dT; dV];</a:t>
            </a:r>
          </a:p>
          <a:p>
            <a:pPr eaLnBrk="1" hangingPunct="1"/>
            <a:endParaRPr lang="pt-BR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732068" y="5868393"/>
            <a:ext cx="1133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>
                <a:latin typeface="Tahoma" pitchFamily="34" charset="0"/>
              </a:rPr>
              <a:t>continua...</a:t>
            </a:r>
          </a:p>
        </p:txBody>
      </p:sp>
      <p:sp>
        <p:nvSpPr>
          <p:cNvPr id="4" name="Retângulo 3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276202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39552" y="692696"/>
            <a:ext cx="7639050" cy="550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800"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case 1 % Calcula as derivadas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% Atualiza entradas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cai = u(1);                  %lbm/ft3, concentração da alimentação=0.5;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Fi  = u(2);                  %ft3/hr, vazão de alimentação=40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F   = u(3);                  %vazão de retirada=40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Tc  = u(4);                  %R, temperatura do fluido de refrigeração=594.6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Ti  = u(5);                  %R, temperatura da alimentação=530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% Cálculo das derivadas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Ca = x(1);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T  = x(2);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V  = x(3);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k  = k0*exp(-E/(R*T));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dCa = (Fi*(cai-Ca)/V) - k*Ca;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dV  = Fi-F;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dT  = (Fi*Cp*ro*(Ti-T) + DeltaH*k*Ca*V - U*A*(T-Tc)) /(V*ro*Cp);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sys = [dCa; dT; dV];</a:t>
            </a:r>
          </a:p>
          <a:p>
            <a:pPr eaLnBrk="1" hangingPunct="1"/>
            <a:endParaRPr lang="pt-BR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588052" y="6012409"/>
            <a:ext cx="1133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>
                <a:latin typeface="Tahoma" pitchFamily="34" charset="0"/>
              </a:rPr>
              <a:t>continua...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936427" y="2756446"/>
            <a:ext cx="7753350" cy="3562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30534" r="46094" b="14503"/>
          <a:stretch>
            <a:fillRect/>
          </a:stretch>
        </p:blipFill>
        <p:spPr bwMode="auto">
          <a:xfrm>
            <a:off x="3603427" y="3289846"/>
            <a:ext cx="24574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385003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55576" y="836712"/>
            <a:ext cx="7639050" cy="550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800"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case 1 % Calcula as derivadas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% Atualiza entradas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cai = u(1);                  %lbm/ft3, concentração da alimentação=0.5;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Fi  = u(2);                  %ft3/hr, vazão de alimentação=40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F   = u(3);                  %vazão de retirada=40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Tc  = u(4);                  %R, temperatura do fluido de refrigeração=594.6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Ti  = u(5);                  %R, temperatura da alimentação=530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% Cálculo das derivadas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Ca = x(1);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T  = x(2);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V  = x(3);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k  = k0*exp(-E/(R*T));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dCa = (Fi*(cai-Ca)/V) - k*Ca;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dV  = Fi-F;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dT  = (Fi*Cp*ro*(Ti-T) + DeltaH*k*Ca*V - U*A*(T-Tc)) /(V*ro*Cp);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  sys = [dCa; dT; dV];</a:t>
            </a:r>
          </a:p>
          <a:p>
            <a:pPr eaLnBrk="1" hangingPunct="1"/>
            <a:endParaRPr lang="pt-BR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804076" y="6156425"/>
            <a:ext cx="1133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>
                <a:latin typeface="Tahoma" pitchFamily="34" charset="0"/>
              </a:rPr>
              <a:t>continua...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47651" y="843062"/>
            <a:ext cx="7753350" cy="2000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39313" r="15625" b="24046"/>
          <a:stretch>
            <a:fillRect/>
          </a:stretch>
        </p:blipFill>
        <p:spPr bwMode="auto">
          <a:xfrm>
            <a:off x="3438451" y="843062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81249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27584" y="980728"/>
            <a:ext cx="31115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case 3 % Calcula as saídas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	sys = [x(1) x(2) x(3)];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otherwise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	sys = [];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eaLnBrk="1" hangingPunct="1"/>
            <a:r>
              <a:rPr lang="pt-BR" sz="16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end</a:t>
            </a:r>
          </a:p>
          <a:p>
            <a:pPr eaLnBrk="1" hangingPunct="1"/>
            <a:endParaRPr lang="pt-BR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166073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99034" y="1587048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i="1" dirty="0" smtClean="0"/>
              <a:t>Usando  Integrador</a:t>
            </a:r>
            <a:endParaRPr lang="pt-BR" sz="3600" i="1" dirty="0"/>
          </a:p>
        </p:txBody>
      </p:sp>
      <p:sp>
        <p:nvSpPr>
          <p:cNvPr id="3" name="Retângulo 2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334060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94" b="77604"/>
          <a:stretch/>
        </p:blipFill>
        <p:spPr bwMode="auto">
          <a:xfrm>
            <a:off x="141412" y="790228"/>
            <a:ext cx="881428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696122" y="3571106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Ou...</a:t>
            </a:r>
            <a:endParaRPr lang="pt-BR" sz="3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07" b="83333"/>
          <a:stretch/>
        </p:blipFill>
        <p:spPr bwMode="auto">
          <a:xfrm>
            <a:off x="1818184" y="4346054"/>
            <a:ext cx="5256584" cy="240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88267" y="-27384"/>
            <a:ext cx="8406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13) Apresentação da ferramenta SIMULINK</a:t>
            </a:r>
          </a:p>
        </p:txBody>
      </p:sp>
    </p:spTree>
    <p:extLst>
      <p:ext uri="{BB962C8B-B14F-4D97-AF65-F5344CB8AC3E}">
        <p14:creationId xmlns:p14="http://schemas.microsoft.com/office/powerpoint/2010/main" val="190617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39552" y="980728"/>
            <a:ext cx="80010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1800">
                <a:latin typeface="Tahoma" pitchFamily="34" charset="0"/>
                <a:cs typeface="Times New Roman" pitchFamily="18" charset="0"/>
              </a:rPr>
              <a:t>         A outra técnica para resolver sistemas de equações diferenciais no Simulink  é utilizando o bloco Integrator. A vantagem dessa técnica</a:t>
            </a:r>
          </a:p>
          <a:p>
            <a:pPr algn="ctr"/>
            <a:r>
              <a:rPr lang="pt-BR" sz="1800">
                <a:latin typeface="Tahoma" pitchFamily="34" charset="0"/>
                <a:cs typeface="Times New Roman" pitchFamily="18" charset="0"/>
              </a:rPr>
              <a:t> é que podemos  construir a equação de modo totalmente intuitivo,</a:t>
            </a:r>
          </a:p>
          <a:p>
            <a:pPr algn="ctr"/>
            <a:r>
              <a:rPr lang="pt-BR" sz="1800">
                <a:latin typeface="Tahoma" pitchFamily="34" charset="0"/>
                <a:cs typeface="Times New Roman" pitchFamily="18" charset="0"/>
              </a:rPr>
              <a:t> como veremos abaixo.</a:t>
            </a:r>
          </a:p>
          <a:p>
            <a:pPr algn="ctr"/>
            <a:endParaRPr lang="pt-BR" sz="1800">
              <a:latin typeface="Tahoma" pitchFamily="34" charset="0"/>
              <a:cs typeface="Times New Roman" pitchFamily="18" charset="0"/>
            </a:endParaRPr>
          </a:p>
          <a:p>
            <a:pPr algn="ctr"/>
            <a:r>
              <a:rPr lang="pt-BR" sz="1800">
                <a:latin typeface="Tahoma" pitchFamily="34" charset="0"/>
                <a:cs typeface="Times New Roman" pitchFamily="18" charset="0"/>
              </a:rPr>
              <a:t> Por simplicidade vamos trabalhar com uma única equação diferencial,</a:t>
            </a:r>
          </a:p>
          <a:p>
            <a:pPr algn="ctr"/>
            <a:r>
              <a:rPr lang="pt-BR" sz="1800">
                <a:latin typeface="Tahoma" pitchFamily="34" charset="0"/>
                <a:cs typeface="Times New Roman" pitchFamily="18" charset="0"/>
              </a:rPr>
              <a:t> mas a técnica pode ser estendida para sistemas de equações.  </a:t>
            </a:r>
            <a:endParaRPr lang="pt-BR" sz="1800">
              <a:latin typeface="Tahoma" pitchFamily="34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701472"/>
              </p:ext>
            </p:extLst>
          </p:nvPr>
        </p:nvGraphicFramePr>
        <p:xfrm>
          <a:off x="2977952" y="3571528"/>
          <a:ext cx="35814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3" name="Equation" r:id="rId3" imgW="1587240" imgH="419040" progId="Equation.3">
                  <p:embed/>
                </p:oleObj>
              </mc:Choice>
              <mc:Fallback>
                <p:oleObj name="Equation" r:id="rId3" imgW="15872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7952" y="3571528"/>
                        <a:ext cx="3581400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72841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500" y="764704"/>
            <a:ext cx="5562600" cy="433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85900" y="1145704"/>
            <a:ext cx="571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2000">
                <a:latin typeface="Tahoma" pitchFamily="34" charset="0"/>
              </a:rPr>
              <a:t>1/A</a:t>
            </a: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2381300" y="1564804"/>
            <a:ext cx="1524000" cy="685800"/>
          </a:xfrm>
          <a:prstGeom prst="ellips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H="1" flipV="1">
            <a:off x="1543100" y="1526704"/>
            <a:ext cx="838200" cy="304800"/>
          </a:xfrm>
          <a:prstGeom prst="lin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71600" y="5355754"/>
            <a:ext cx="1739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/>
              <a:t>( h-hestrela )</a:t>
            </a: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3067100" y="3355504"/>
            <a:ext cx="914400" cy="609600"/>
          </a:xfrm>
          <a:prstGeom prst="ellips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2457500" y="3965104"/>
            <a:ext cx="1066800" cy="1447800"/>
          </a:xfrm>
          <a:prstGeom prst="lin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29422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40768"/>
            <a:ext cx="5562600" cy="433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2895600" y="2026568"/>
            <a:ext cx="1066800" cy="838200"/>
          </a:xfrm>
          <a:prstGeom prst="ellips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636168"/>
            <a:ext cx="3571875" cy="184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3886200" y="2636168"/>
            <a:ext cx="838200" cy="381000"/>
          </a:xfrm>
          <a:prstGeom prst="lin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81063" y="2559968"/>
            <a:ext cx="1116012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1600">
                <a:latin typeface="Tahoma" pitchFamily="34" charset="0"/>
              </a:rPr>
              <a:t>Bloco Fcn</a:t>
            </a:r>
          </a:p>
          <a:p>
            <a:pPr algn="ctr"/>
            <a:r>
              <a:rPr lang="pt-BR" sz="1600">
                <a:latin typeface="Tahoma" pitchFamily="34" charset="0"/>
              </a:rPr>
              <a:t>(Functions</a:t>
            </a:r>
          </a:p>
          <a:p>
            <a:pPr algn="ctr"/>
            <a:r>
              <a:rPr lang="pt-BR" sz="1600">
                <a:latin typeface="Tahoma" pitchFamily="34" charset="0"/>
              </a:rPr>
              <a:t>&amp;</a:t>
            </a:r>
          </a:p>
          <a:p>
            <a:pPr algn="ctr"/>
            <a:r>
              <a:rPr lang="pt-BR" sz="1600">
                <a:latin typeface="Tahoma" pitchFamily="34" charset="0"/>
              </a:rPr>
              <a:t>Tables)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295400" y="2483768"/>
            <a:ext cx="1600200" cy="76200"/>
          </a:xfrm>
          <a:prstGeom prst="lin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403321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8" r="30304" b="36725"/>
          <a:stretch/>
        </p:blipFill>
        <p:spPr bwMode="auto">
          <a:xfrm>
            <a:off x="956610" y="99345"/>
            <a:ext cx="6716239" cy="647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79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000" y="1124744"/>
            <a:ext cx="5562600" cy="433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2114600" y="3258344"/>
            <a:ext cx="2743200" cy="1143000"/>
          </a:xfrm>
          <a:prstGeom prst="ellips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H="1">
            <a:off x="1276400" y="4325144"/>
            <a:ext cx="1409700" cy="1295400"/>
          </a:xfrm>
          <a:prstGeom prst="lin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71600" y="5620544"/>
            <a:ext cx="2189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/>
              <a:t>K ( h - hestrela )</a:t>
            </a:r>
          </a:p>
        </p:txBody>
      </p:sp>
      <p:sp>
        <p:nvSpPr>
          <p:cNvPr id="6" name="Retângulo 5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414785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08248"/>
            <a:ext cx="5562600" cy="433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759996" y="5204048"/>
            <a:ext cx="2747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/>
              <a:t>Fe -  K( h - hestrela )</a:t>
            </a: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3816896" y="2384648"/>
            <a:ext cx="1295400" cy="533400"/>
          </a:xfrm>
          <a:prstGeom prst="ellips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H="1" flipV="1">
            <a:off x="4788446" y="2879948"/>
            <a:ext cx="933450" cy="2400300"/>
          </a:xfrm>
          <a:prstGeom prst="lin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11819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08248"/>
            <a:ext cx="5562600" cy="433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322612" y="5204048"/>
            <a:ext cx="3687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/>
              <a:t>(1/A) (Fe -  K( h - hestrela ))</a:t>
            </a:r>
          </a:p>
        </p:txBody>
      </p: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5256312" y="1546448"/>
            <a:ext cx="1447800" cy="838200"/>
          </a:xfrm>
          <a:prstGeom prst="ellips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H="1" flipV="1">
            <a:off x="5923062" y="2384648"/>
            <a:ext cx="0" cy="2971800"/>
          </a:xfrm>
          <a:prstGeom prst="lin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7495" y="15470"/>
            <a:ext cx="862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17) Simulando processos usando equações diferenciais</a:t>
            </a:r>
          </a:p>
        </p:txBody>
      </p:sp>
    </p:spTree>
    <p:extLst>
      <p:ext uri="{BB962C8B-B14F-4D97-AF65-F5344CB8AC3E}">
        <p14:creationId xmlns:p14="http://schemas.microsoft.com/office/powerpoint/2010/main" val="264624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43608" y="1156101"/>
            <a:ext cx="3168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dirty="0" smtClean="0"/>
              <a:t>MATLAB</a:t>
            </a:r>
            <a:endParaRPr lang="pt-BR" sz="4800" dirty="0"/>
          </a:p>
        </p:txBody>
      </p:sp>
      <p:sp>
        <p:nvSpPr>
          <p:cNvPr id="4" name="Retângulo 3"/>
          <p:cNvSpPr/>
          <p:nvPr/>
        </p:nvSpPr>
        <p:spPr>
          <a:xfrm>
            <a:off x="5477475" y="4581128"/>
            <a:ext cx="35590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dirty="0" smtClean="0"/>
              <a:t>SIMULINK</a:t>
            </a:r>
            <a:endParaRPr lang="pt-BR" sz="48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23928" y="1551420"/>
            <a:ext cx="310709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900" dirty="0" smtClean="0"/>
              <a:t>+</a:t>
            </a:r>
            <a:endParaRPr lang="pt-BR" sz="19900" dirty="0"/>
          </a:p>
        </p:txBody>
      </p:sp>
    </p:spTree>
    <p:extLst>
      <p:ext uri="{BB962C8B-B14F-4D97-AF65-F5344CB8AC3E}">
        <p14:creationId xmlns:p14="http://schemas.microsoft.com/office/powerpoint/2010/main" val="410746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9512" y="605755"/>
            <a:ext cx="885698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 smtClean="0">
                <a:latin typeface="Tahoma" pitchFamily="34" charset="0"/>
              </a:rPr>
              <a:t>Algumas </a:t>
            </a:r>
            <a:r>
              <a:rPr lang="pt-BR" sz="2000" dirty="0">
                <a:latin typeface="Tahoma" pitchFamily="34" charset="0"/>
              </a:rPr>
              <a:t>vezes é mais fácil tratar os dados gerados no ambiente </a:t>
            </a:r>
            <a:r>
              <a:rPr lang="pt-BR" sz="2000" dirty="0" smtClean="0">
                <a:latin typeface="Tahoma" pitchFamily="34" charset="0"/>
              </a:rPr>
              <a:t>MATLAB</a:t>
            </a:r>
            <a:endParaRPr lang="pt-BR" sz="2000" dirty="0">
              <a:latin typeface="Tahoma" pitchFamily="34" charset="0"/>
            </a:endParaRPr>
          </a:p>
          <a:p>
            <a:pPr eaLnBrk="1" hangingPunct="1"/>
            <a:endParaRPr lang="pt-BR" sz="2000" dirty="0">
              <a:latin typeface="Tahoma" pitchFamily="34" charset="0"/>
            </a:endParaRPr>
          </a:p>
          <a:p>
            <a:pPr eaLnBrk="1" hangingPunct="1"/>
            <a:r>
              <a:rPr lang="pt-BR" sz="2000" dirty="0" smtClean="0">
                <a:latin typeface="Tahoma" pitchFamily="34" charset="0"/>
              </a:rPr>
              <a:t>Usamos </a:t>
            </a:r>
            <a:r>
              <a:rPr lang="pt-BR" sz="2000" dirty="0">
                <a:latin typeface="Tahoma" pitchFamily="34" charset="0"/>
              </a:rPr>
              <a:t>o bloco “</a:t>
            </a:r>
            <a:r>
              <a:rPr lang="pt-BR" sz="2000" dirty="0" err="1">
                <a:latin typeface="Tahoma" pitchFamily="34" charset="0"/>
              </a:rPr>
              <a:t>to</a:t>
            </a:r>
            <a:r>
              <a:rPr lang="pt-BR" sz="2000" dirty="0">
                <a:latin typeface="Tahoma" pitchFamily="34" charset="0"/>
              </a:rPr>
              <a:t> </a:t>
            </a:r>
            <a:r>
              <a:rPr lang="pt-BR" sz="2000" dirty="0" err="1">
                <a:latin typeface="Tahoma" pitchFamily="34" charset="0"/>
              </a:rPr>
              <a:t>workspace</a:t>
            </a:r>
            <a:r>
              <a:rPr lang="pt-BR" sz="2000" dirty="0">
                <a:latin typeface="Tahoma" pitchFamily="34" charset="0"/>
              </a:rPr>
              <a:t>”: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12" y="2205955"/>
            <a:ext cx="4572000" cy="374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123112" y="3882355"/>
            <a:ext cx="19573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>
                <a:latin typeface="Tahoma" pitchFamily="34" charset="0"/>
              </a:rPr>
              <a:t>Cria a variável</a:t>
            </a:r>
          </a:p>
          <a:p>
            <a:pPr eaLnBrk="1" hangingPunct="1"/>
            <a:r>
              <a:rPr lang="pt-BR" sz="2000">
                <a:latin typeface="Tahoma" pitchFamily="34" charset="0"/>
              </a:rPr>
              <a:t>A no workspace</a:t>
            </a: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4162550" y="4453855"/>
            <a:ext cx="990600" cy="609600"/>
          </a:xfrm>
          <a:prstGeom prst="ellipse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5208712" y="4720555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427912" y="2510755"/>
            <a:ext cx="133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>
                <a:latin typeface="Tahoma" pitchFamily="34" charset="0"/>
              </a:rPr>
              <a:t>Biblioteca </a:t>
            </a:r>
          </a:p>
          <a:p>
            <a:pPr eaLnBrk="1" hangingPunct="1"/>
            <a:r>
              <a:rPr lang="pt-BR" sz="2000">
                <a:latin typeface="Tahoma" pitchFamily="34" charset="0"/>
              </a:rPr>
              <a:t>Sinks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5056312" y="3044155"/>
            <a:ext cx="1219200" cy="1524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227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39552" y="764704"/>
            <a:ext cx="4640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>
                <a:latin typeface="Tahoma" pitchFamily="34" charset="0"/>
              </a:rPr>
              <a:t>Configuração do bloco “To Workspace”: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301552" y="1679104"/>
            <a:ext cx="6992938" cy="3709988"/>
            <a:chOff x="1056" y="1536"/>
            <a:chExt cx="4405" cy="233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536"/>
              <a:ext cx="2448" cy="23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4095" y="1910"/>
              <a:ext cx="1239" cy="4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pt-BR" sz="2000">
                  <a:latin typeface="Tahoma" pitchFamily="34" charset="0"/>
                </a:rPr>
                <a:t>Cria a variável</a:t>
              </a:r>
            </a:p>
            <a:p>
              <a:pPr eaLnBrk="1" hangingPunct="1"/>
              <a:r>
                <a:rPr lang="pt-BR" sz="2000">
                  <a:latin typeface="Tahoma" pitchFamily="34" charset="0"/>
                </a:rPr>
                <a:t>A no workspace</a:t>
              </a:r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H="1">
              <a:off x="3552" y="2352"/>
              <a:ext cx="13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936" y="3206"/>
              <a:ext cx="1525" cy="2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pt-BR" sz="2000">
                  <a:latin typeface="Tahoma" pitchFamily="34" charset="0"/>
                </a:rPr>
                <a:t>Formato da variável</a:t>
              </a: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>
              <a:off x="3552" y="3456"/>
              <a:ext cx="13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9" name="Retângulo 8"/>
          <p:cNvSpPr/>
          <p:nvPr/>
        </p:nvSpPr>
        <p:spPr>
          <a:xfrm>
            <a:off x="71638" y="397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18) Integrando MATLAB e SIMULINK na otimização</a:t>
            </a:r>
          </a:p>
        </p:txBody>
      </p:sp>
    </p:spTree>
    <p:extLst>
      <p:ext uri="{BB962C8B-B14F-4D97-AF65-F5344CB8AC3E}">
        <p14:creationId xmlns:p14="http://schemas.microsoft.com/office/powerpoint/2010/main" val="190534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3368</TotalTime>
  <Words>2956</Words>
  <Application>Microsoft Office PowerPoint</Application>
  <PresentationFormat>Apresentação na tela (4:3)</PresentationFormat>
  <Paragraphs>660</Paragraphs>
  <Slides>285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285</vt:i4>
      </vt:variant>
    </vt:vector>
  </HeadingPairs>
  <TitlesOfParts>
    <vt:vector size="288" baseType="lpstr">
      <vt:lpstr>NewsPrint</vt:lpstr>
      <vt:lpstr>Microsoft Equation 3.0</vt:lpstr>
      <vt:lpstr>Equation</vt:lpstr>
      <vt:lpstr>SIMULINK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SIMULINK</vt:lpstr>
      <vt:lpstr>SIMULINK - extras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OPC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Planta Virtual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André</dc:creator>
  <cp:lastModifiedBy>Carlos André</cp:lastModifiedBy>
  <cp:revision>196</cp:revision>
  <dcterms:created xsi:type="dcterms:W3CDTF">1601-01-01T00:00:00Z</dcterms:created>
  <dcterms:modified xsi:type="dcterms:W3CDTF">2011-09-26T20:25:10Z</dcterms:modified>
</cp:coreProperties>
</file>